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41" r:id="rId2"/>
    <p:sldId id="385" r:id="rId3"/>
    <p:sldId id="450" r:id="rId4"/>
    <p:sldId id="456" r:id="rId5"/>
    <p:sldId id="455" r:id="rId6"/>
    <p:sldId id="444" r:id="rId7"/>
    <p:sldId id="350" r:id="rId8"/>
  </p:sldIdLst>
  <p:sldSz cx="12192000" cy="6858000"/>
  <p:notesSz cx="6797675" cy="99266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980"/>
    <a:srgbClr val="94A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3" autoAdjust="0"/>
    <p:restoredTop sz="91002" autoAdjust="0"/>
  </p:normalViewPr>
  <p:slideViewPr>
    <p:cSldViewPr snapToGrid="0">
      <p:cViewPr varScale="1">
        <p:scale>
          <a:sx n="114" d="100"/>
          <a:sy n="114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0" i="0" u="none" strike="noStrike" kern="1200" spc="0" baseline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b="0" i="0" u="none" strike="noStrike" kern="1200" spc="0" baseline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Объем финансирования на поддержку АПК, млн. руб.</a:t>
            </a:r>
          </a:p>
        </c:rich>
      </c:tx>
      <c:layout>
        <c:manualLayout>
          <c:xMode val="edge"/>
          <c:yMode val="edge"/>
          <c:x val="0.13512037823604808"/>
          <c:y val="8.40587504303541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400" b="0" i="0" u="none" strike="noStrike" kern="1200" spc="0" baseline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8892778670850279E-2"/>
          <c:y val="0.24573206126185126"/>
          <c:w val="0.93643588692412938"/>
          <c:h val="0.6556818350952633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200" b="1" i="0" u="none" strike="noStrike" kern="1200" baseline="0">
                    <a:solidFill>
                      <a:srgbClr val="00206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Лист1!$B$1:$C$2</c:f>
              <c:strCache>
                <c:ptCount val="2"/>
                <c:pt idx="0">
                  <c:v>2022</c:v>
                </c:pt>
                <c:pt idx="1">
                  <c:v>2023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926.5</c:v>
                </c:pt>
                <c:pt idx="1">
                  <c:v>981.4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BB-449F-A479-927E9E214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0675648"/>
        <c:axId val="189579184"/>
      </c:barChart>
      <c:catAx>
        <c:axId val="19067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189579184"/>
        <c:crosses val="autoZero"/>
        <c:auto val="1"/>
        <c:lblAlgn val="ctr"/>
        <c:lblOffset val="100"/>
        <c:noMultiLvlLbl val="0"/>
      </c:catAx>
      <c:valAx>
        <c:axId val="189579184"/>
        <c:scaling>
          <c:orientation val="minMax"/>
          <c:min val="730"/>
        </c:scaling>
        <c:delete val="1"/>
        <c:axPos val="l"/>
        <c:numFmt formatCode="General" sourceLinked="1"/>
        <c:majorTickMark val="none"/>
        <c:minorTickMark val="none"/>
        <c:tickLblPos val="nextTo"/>
        <c:crossAx val="19067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56455-78AD-46E8-87C9-16D87B01BB90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347E9-0B18-4807-A0E9-99E0FFA69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799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5E64A-F574-448C-A6C7-152B68ED6D91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0EEEE-BDBB-4181-90E2-26311B9D8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91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0EEEE-BDBB-4181-90E2-26311B9D86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735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0EEEE-BDBB-4181-90E2-26311B9D86B3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63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0EEEE-BDBB-4181-90E2-26311B9D86B3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31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0EEEE-BDBB-4181-90E2-26311B9D86B3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35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E0EEEE-BDBB-4181-90E2-26311B9D86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5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B255-B140-49F3-AD00-3EA7605D3E3B}" type="datetime1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2282-B7DF-43F1-9C33-3E45A913D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86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BCE3-3926-4B26-A74A-8094792EF8FA}" type="datetime1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2282-B7DF-43F1-9C33-3E45A913D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94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7EBF-15E7-4397-88EE-035E60BA2CA2}" type="datetime1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2282-B7DF-43F1-9C33-3E45A913D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73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9FA1-D057-48FA-8F24-1794DD548806}" type="datetime1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2282-B7DF-43F1-9C33-3E45A913D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53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9E3A-7B5F-4F7E-9E95-EA95198BBAE4}" type="datetime1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2282-B7DF-43F1-9C33-3E45A913D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60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C168-C72D-43CF-BEEC-82D1B062031B}" type="datetime1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2282-B7DF-43F1-9C33-3E45A913D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18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F89A-9928-40FB-BC3A-94CA73F3895A}" type="datetime1">
              <a:rPr lang="ru-RU" smtClean="0"/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2282-B7DF-43F1-9C33-3E45A913D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35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FE79-7A21-462D-9C18-64CB74610B43}" type="datetime1">
              <a:rPr lang="ru-RU" smtClean="0"/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2282-B7DF-43F1-9C33-3E45A913D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19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164E-6E1B-4978-B81F-2DCEC9DEEC23}" type="datetime1">
              <a:rPr lang="ru-RU" smtClean="0"/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2282-B7DF-43F1-9C33-3E45A913D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71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A822-42F1-4FD2-90A8-5CFBBE27B7D2}" type="datetime1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2282-B7DF-43F1-9C33-3E45A913D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97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868F-0DC6-4CC6-8A75-E79DF724B1A1}" type="datetime1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2282-B7DF-43F1-9C33-3E45A913D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50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C2EFA-F4D6-4317-971B-B631395255E3}" type="datetime1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52282-B7DF-43F1-9C33-3E45A913D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7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" y="-1"/>
            <a:ext cx="12192002" cy="6877857"/>
            <a:chOff x="-2" y="-7332"/>
            <a:chExt cx="12192002" cy="6877857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53292DC0-86C3-4735-A21A-D80EA822B24D}"/>
                </a:ext>
              </a:extLst>
            </p:cNvPr>
            <p:cNvSpPr/>
            <p:nvPr/>
          </p:nvSpPr>
          <p:spPr>
            <a:xfrm>
              <a:off x="0" y="-7331"/>
              <a:ext cx="12192000" cy="6820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араллелограмм 14"/>
            <p:cNvSpPr/>
            <p:nvPr/>
          </p:nvSpPr>
          <p:spPr>
            <a:xfrm flipH="1">
              <a:off x="-2" y="-7332"/>
              <a:ext cx="12075460" cy="3756213"/>
            </a:xfrm>
            <a:prstGeom prst="parallelogram">
              <a:avLst>
                <a:gd name="adj" fmla="val 71364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4BF0F2A-B79A-4EEA-82F6-0AF4F192CC98}"/>
                </a:ext>
              </a:extLst>
            </p:cNvPr>
            <p:cNvSpPr/>
            <p:nvPr/>
          </p:nvSpPr>
          <p:spPr>
            <a:xfrm>
              <a:off x="0" y="6423958"/>
              <a:ext cx="12192000" cy="44656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10141" y="1630923"/>
            <a:ext cx="9009529" cy="236284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«Новые меры государственной поддержки субъектов АПК в 2023 году»</a:t>
            </a:r>
            <a:b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49763" y="4694085"/>
            <a:ext cx="8917635" cy="1655762"/>
          </a:xfrm>
        </p:spPr>
        <p:txBody>
          <a:bodyPr>
            <a:normAutofit fontScale="85000" lnSpcReduction="20000"/>
          </a:bodyPr>
          <a:lstStyle/>
          <a:p>
            <a:pPr algn="r">
              <a:lnSpc>
                <a:spcPct val="110000"/>
              </a:lnSpc>
              <a:spcBef>
                <a:spcPct val="0"/>
              </a:spcBef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ГАЛСАН ЕВГЕНЬЕВИЧ ДАРЕЕВ</a:t>
            </a:r>
          </a:p>
          <a:p>
            <a:pPr algn="r">
              <a:lnSpc>
                <a:spcPct val="11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Председателя Правительства Республики Бурятия - министр сельского хозяйства и продовольствия Республики Бурятия</a:t>
            </a:r>
          </a:p>
          <a:p>
            <a:pPr algn="r">
              <a:lnSpc>
                <a:spcPct val="11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Улан-Удэ, апрель, 2023 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66623" y="6431289"/>
            <a:ext cx="2743200" cy="365125"/>
          </a:xfrm>
        </p:spPr>
        <p:txBody>
          <a:bodyPr/>
          <a:lstStyle/>
          <a:p>
            <a:fld id="{D8852282-B7DF-43F1-9C33-3E45A913D997}" type="slidenum">
              <a:rPr lang="ru-RU" smtClean="0"/>
              <a:t>1</a:t>
            </a:fld>
            <a:endParaRPr lang="ru-RU" dirty="0"/>
          </a:p>
        </p:txBody>
      </p:sp>
      <p:pic>
        <p:nvPicPr>
          <p:cNvPr id="22" name="Picture 6" descr="C:\Users\user\Pictures\Наш Логотипы флаги\Логотип МСХП РБ Тотал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1459" y="237553"/>
            <a:ext cx="1376070" cy="114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5">
            <a:extLst>
              <a:ext uri="{FF2B5EF4-FFF2-40B4-BE49-F238E27FC236}">
                <a16:creationId xmlns:a16="http://schemas.microsoft.com/office/drawing/2014/main" id="{2C3B26D6-89E5-437B-95C1-7991ACD1D1A7}"/>
              </a:ext>
            </a:extLst>
          </p:cNvPr>
          <p:cNvSpPr/>
          <p:nvPr/>
        </p:nvSpPr>
        <p:spPr>
          <a:xfrm>
            <a:off x="10722744" y="6431289"/>
            <a:ext cx="964151" cy="625026"/>
          </a:xfrm>
          <a:custGeom>
            <a:avLst/>
            <a:gdLst>
              <a:gd name="connsiteX0" fmla="*/ 0 w 1095154"/>
              <a:gd name="connsiteY0" fmla="*/ 0 h 1531088"/>
              <a:gd name="connsiteX1" fmla="*/ 1095154 w 1095154"/>
              <a:gd name="connsiteY1" fmla="*/ 0 h 1531088"/>
              <a:gd name="connsiteX2" fmla="*/ 1095154 w 1095154"/>
              <a:gd name="connsiteY2" fmla="*/ 1531088 h 1531088"/>
              <a:gd name="connsiteX3" fmla="*/ 0 w 1095154"/>
              <a:gd name="connsiteY3" fmla="*/ 1531088 h 1531088"/>
              <a:gd name="connsiteX4" fmla="*/ 0 w 1095154"/>
              <a:gd name="connsiteY4" fmla="*/ 0 h 1531088"/>
              <a:gd name="connsiteX0" fmla="*/ 0 w 2211573"/>
              <a:gd name="connsiteY0" fmla="*/ 0 h 1541721"/>
              <a:gd name="connsiteX1" fmla="*/ 2211573 w 2211573"/>
              <a:gd name="connsiteY1" fmla="*/ 10633 h 1541721"/>
              <a:gd name="connsiteX2" fmla="*/ 2211573 w 2211573"/>
              <a:gd name="connsiteY2" fmla="*/ 1541721 h 1541721"/>
              <a:gd name="connsiteX3" fmla="*/ 1116419 w 2211573"/>
              <a:gd name="connsiteY3" fmla="*/ 1541721 h 1541721"/>
              <a:gd name="connsiteX4" fmla="*/ 0 w 2211573"/>
              <a:gd name="connsiteY4" fmla="*/ 0 h 1541721"/>
              <a:gd name="connsiteX0" fmla="*/ 0 w 2211573"/>
              <a:gd name="connsiteY0" fmla="*/ 10632 h 1552353"/>
              <a:gd name="connsiteX1" fmla="*/ 1084522 w 2211573"/>
              <a:gd name="connsiteY1" fmla="*/ 0 h 1552353"/>
              <a:gd name="connsiteX2" fmla="*/ 2211573 w 2211573"/>
              <a:gd name="connsiteY2" fmla="*/ 1552353 h 1552353"/>
              <a:gd name="connsiteX3" fmla="*/ 1116419 w 2211573"/>
              <a:gd name="connsiteY3" fmla="*/ 1552353 h 1552353"/>
              <a:gd name="connsiteX4" fmla="*/ 0 w 2211573"/>
              <a:gd name="connsiteY4" fmla="*/ 10632 h 155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1573" h="1552353">
                <a:moveTo>
                  <a:pt x="0" y="10632"/>
                </a:moveTo>
                <a:lnTo>
                  <a:pt x="1084522" y="0"/>
                </a:lnTo>
                <a:lnTo>
                  <a:pt x="2211573" y="1552353"/>
                </a:lnTo>
                <a:lnTo>
                  <a:pt x="1116419" y="1552353"/>
                </a:lnTo>
                <a:lnTo>
                  <a:pt x="0" y="1063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tem" panose="020B0503020203020204"/>
            </a:endParaRPr>
          </a:p>
        </p:txBody>
      </p:sp>
      <p:sp>
        <p:nvSpPr>
          <p:cNvPr id="14" name="Прямоугольник 15">
            <a:extLst>
              <a:ext uri="{FF2B5EF4-FFF2-40B4-BE49-F238E27FC236}">
                <a16:creationId xmlns:a16="http://schemas.microsoft.com/office/drawing/2014/main" id="{7098EDE1-BCF7-47E8-9C7C-900834DCC6D5}"/>
              </a:ext>
            </a:extLst>
          </p:cNvPr>
          <p:cNvSpPr/>
          <p:nvPr/>
        </p:nvSpPr>
        <p:spPr>
          <a:xfrm>
            <a:off x="10766624" y="5919537"/>
            <a:ext cx="1160906" cy="958319"/>
          </a:xfrm>
          <a:custGeom>
            <a:avLst/>
            <a:gdLst>
              <a:gd name="connsiteX0" fmla="*/ 0 w 1095154"/>
              <a:gd name="connsiteY0" fmla="*/ 0 h 1531088"/>
              <a:gd name="connsiteX1" fmla="*/ 1095154 w 1095154"/>
              <a:gd name="connsiteY1" fmla="*/ 0 h 1531088"/>
              <a:gd name="connsiteX2" fmla="*/ 1095154 w 1095154"/>
              <a:gd name="connsiteY2" fmla="*/ 1531088 h 1531088"/>
              <a:gd name="connsiteX3" fmla="*/ 0 w 1095154"/>
              <a:gd name="connsiteY3" fmla="*/ 1531088 h 1531088"/>
              <a:gd name="connsiteX4" fmla="*/ 0 w 1095154"/>
              <a:gd name="connsiteY4" fmla="*/ 0 h 1531088"/>
              <a:gd name="connsiteX0" fmla="*/ 0 w 2211573"/>
              <a:gd name="connsiteY0" fmla="*/ 0 h 1541721"/>
              <a:gd name="connsiteX1" fmla="*/ 2211573 w 2211573"/>
              <a:gd name="connsiteY1" fmla="*/ 10633 h 1541721"/>
              <a:gd name="connsiteX2" fmla="*/ 2211573 w 2211573"/>
              <a:gd name="connsiteY2" fmla="*/ 1541721 h 1541721"/>
              <a:gd name="connsiteX3" fmla="*/ 1116419 w 2211573"/>
              <a:gd name="connsiteY3" fmla="*/ 1541721 h 1541721"/>
              <a:gd name="connsiteX4" fmla="*/ 0 w 2211573"/>
              <a:gd name="connsiteY4" fmla="*/ 0 h 1541721"/>
              <a:gd name="connsiteX0" fmla="*/ 0 w 2211573"/>
              <a:gd name="connsiteY0" fmla="*/ 10632 h 1552353"/>
              <a:gd name="connsiteX1" fmla="*/ 1084522 w 2211573"/>
              <a:gd name="connsiteY1" fmla="*/ 0 h 1552353"/>
              <a:gd name="connsiteX2" fmla="*/ 2211573 w 2211573"/>
              <a:gd name="connsiteY2" fmla="*/ 1552353 h 1552353"/>
              <a:gd name="connsiteX3" fmla="*/ 1116419 w 2211573"/>
              <a:gd name="connsiteY3" fmla="*/ 1552353 h 1552353"/>
              <a:gd name="connsiteX4" fmla="*/ 0 w 2211573"/>
              <a:gd name="connsiteY4" fmla="*/ 10632 h 155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1573" h="1552353">
                <a:moveTo>
                  <a:pt x="0" y="10632"/>
                </a:moveTo>
                <a:lnTo>
                  <a:pt x="1084522" y="0"/>
                </a:lnTo>
                <a:lnTo>
                  <a:pt x="2211573" y="1552353"/>
                </a:lnTo>
                <a:lnTo>
                  <a:pt x="1116419" y="1552353"/>
                </a:lnTo>
                <a:lnTo>
                  <a:pt x="0" y="10632"/>
                </a:lnTo>
                <a:close/>
              </a:path>
            </a:pathLst>
          </a:cu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82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36841" y="7937"/>
            <a:ext cx="12192001" cy="7033156"/>
            <a:chOff x="-1" y="-7331"/>
            <a:chExt cx="12192001" cy="7033156"/>
          </a:xfrm>
          <a:solidFill>
            <a:schemeClr val="accent5">
              <a:lumMod val="75000"/>
            </a:schemeClr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53292DC0-86C3-4735-A21A-D80EA822B24D}"/>
                </a:ext>
              </a:extLst>
            </p:cNvPr>
            <p:cNvSpPr/>
            <p:nvPr/>
          </p:nvSpPr>
          <p:spPr>
            <a:xfrm>
              <a:off x="0" y="-7331"/>
              <a:ext cx="12192000" cy="6820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Stem" panose="020B0503020203020204"/>
              </a:endParaRPr>
            </a:p>
          </p:txBody>
        </p:sp>
        <p:sp>
          <p:nvSpPr>
            <p:cNvPr id="15" name="Параллелограмм 14"/>
            <p:cNvSpPr/>
            <p:nvPr/>
          </p:nvSpPr>
          <p:spPr>
            <a:xfrm flipH="1">
              <a:off x="-1" y="1"/>
              <a:ext cx="7984407" cy="1151174"/>
            </a:xfrm>
            <a:prstGeom prst="parallelogram">
              <a:avLst>
                <a:gd name="adj" fmla="val 7136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Stem" panose="020B0503020203020204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4BF0F2A-B79A-4EEA-82F6-0AF4F192CC98}"/>
                </a:ext>
              </a:extLst>
            </p:cNvPr>
            <p:cNvSpPr/>
            <p:nvPr/>
          </p:nvSpPr>
          <p:spPr>
            <a:xfrm>
              <a:off x="0" y="6423958"/>
              <a:ext cx="12192000" cy="4465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Stem" panose="020B0503020203020204"/>
              </a:endParaRPr>
            </a:p>
          </p:txBody>
        </p:sp>
        <p:sp>
          <p:nvSpPr>
            <p:cNvPr id="18" name="Прямоугольник 15">
              <a:extLst>
                <a:ext uri="{FF2B5EF4-FFF2-40B4-BE49-F238E27FC236}">
                  <a16:creationId xmlns:a16="http://schemas.microsoft.com/office/drawing/2014/main" id="{B356E883-2BF2-4101-90BF-447EB73F273F}"/>
                </a:ext>
              </a:extLst>
            </p:cNvPr>
            <p:cNvSpPr/>
            <p:nvPr/>
          </p:nvSpPr>
          <p:spPr>
            <a:xfrm>
              <a:off x="10494334" y="6400799"/>
              <a:ext cx="964151" cy="625026"/>
            </a:xfrm>
            <a:custGeom>
              <a:avLst/>
              <a:gdLst>
                <a:gd name="connsiteX0" fmla="*/ 0 w 1095154"/>
                <a:gd name="connsiteY0" fmla="*/ 0 h 1531088"/>
                <a:gd name="connsiteX1" fmla="*/ 1095154 w 1095154"/>
                <a:gd name="connsiteY1" fmla="*/ 0 h 1531088"/>
                <a:gd name="connsiteX2" fmla="*/ 1095154 w 1095154"/>
                <a:gd name="connsiteY2" fmla="*/ 1531088 h 1531088"/>
                <a:gd name="connsiteX3" fmla="*/ 0 w 1095154"/>
                <a:gd name="connsiteY3" fmla="*/ 1531088 h 1531088"/>
                <a:gd name="connsiteX4" fmla="*/ 0 w 1095154"/>
                <a:gd name="connsiteY4" fmla="*/ 0 h 1531088"/>
                <a:gd name="connsiteX0" fmla="*/ 0 w 2211573"/>
                <a:gd name="connsiteY0" fmla="*/ 0 h 1541721"/>
                <a:gd name="connsiteX1" fmla="*/ 2211573 w 2211573"/>
                <a:gd name="connsiteY1" fmla="*/ 10633 h 1541721"/>
                <a:gd name="connsiteX2" fmla="*/ 2211573 w 2211573"/>
                <a:gd name="connsiteY2" fmla="*/ 1541721 h 1541721"/>
                <a:gd name="connsiteX3" fmla="*/ 1116419 w 2211573"/>
                <a:gd name="connsiteY3" fmla="*/ 1541721 h 1541721"/>
                <a:gd name="connsiteX4" fmla="*/ 0 w 2211573"/>
                <a:gd name="connsiteY4" fmla="*/ 0 h 1541721"/>
                <a:gd name="connsiteX0" fmla="*/ 0 w 2211573"/>
                <a:gd name="connsiteY0" fmla="*/ 10632 h 1552353"/>
                <a:gd name="connsiteX1" fmla="*/ 1084522 w 2211573"/>
                <a:gd name="connsiteY1" fmla="*/ 0 h 1552353"/>
                <a:gd name="connsiteX2" fmla="*/ 2211573 w 2211573"/>
                <a:gd name="connsiteY2" fmla="*/ 1552353 h 1552353"/>
                <a:gd name="connsiteX3" fmla="*/ 1116419 w 2211573"/>
                <a:gd name="connsiteY3" fmla="*/ 1552353 h 1552353"/>
                <a:gd name="connsiteX4" fmla="*/ 0 w 2211573"/>
                <a:gd name="connsiteY4" fmla="*/ 10632 h 1552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1573" h="1552353">
                  <a:moveTo>
                    <a:pt x="0" y="10632"/>
                  </a:moveTo>
                  <a:lnTo>
                    <a:pt x="1084522" y="0"/>
                  </a:lnTo>
                  <a:lnTo>
                    <a:pt x="2211573" y="1552353"/>
                  </a:lnTo>
                  <a:lnTo>
                    <a:pt x="1116419" y="1552353"/>
                  </a:lnTo>
                  <a:lnTo>
                    <a:pt x="0" y="106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tem" panose="020B0503020203020204"/>
              </a:endParaRPr>
            </a:p>
          </p:txBody>
        </p:sp>
        <p:sp>
          <p:nvSpPr>
            <p:cNvPr id="20" name="Прямоугольник 15">
              <a:extLst>
                <a:ext uri="{FF2B5EF4-FFF2-40B4-BE49-F238E27FC236}">
                  <a16:creationId xmlns:a16="http://schemas.microsoft.com/office/drawing/2014/main" id="{0AE1F84C-BD96-41F4-B26E-4526B31BA553}"/>
                </a:ext>
              </a:extLst>
            </p:cNvPr>
            <p:cNvSpPr/>
            <p:nvPr/>
          </p:nvSpPr>
          <p:spPr>
            <a:xfrm>
              <a:off x="10494334" y="6076505"/>
              <a:ext cx="1355837" cy="788824"/>
            </a:xfrm>
            <a:custGeom>
              <a:avLst/>
              <a:gdLst>
                <a:gd name="connsiteX0" fmla="*/ 0 w 1095154"/>
                <a:gd name="connsiteY0" fmla="*/ 0 h 1531088"/>
                <a:gd name="connsiteX1" fmla="*/ 1095154 w 1095154"/>
                <a:gd name="connsiteY1" fmla="*/ 0 h 1531088"/>
                <a:gd name="connsiteX2" fmla="*/ 1095154 w 1095154"/>
                <a:gd name="connsiteY2" fmla="*/ 1531088 h 1531088"/>
                <a:gd name="connsiteX3" fmla="*/ 0 w 1095154"/>
                <a:gd name="connsiteY3" fmla="*/ 1531088 h 1531088"/>
                <a:gd name="connsiteX4" fmla="*/ 0 w 1095154"/>
                <a:gd name="connsiteY4" fmla="*/ 0 h 1531088"/>
                <a:gd name="connsiteX0" fmla="*/ 0 w 2211573"/>
                <a:gd name="connsiteY0" fmla="*/ 0 h 1541721"/>
                <a:gd name="connsiteX1" fmla="*/ 2211573 w 2211573"/>
                <a:gd name="connsiteY1" fmla="*/ 10633 h 1541721"/>
                <a:gd name="connsiteX2" fmla="*/ 2211573 w 2211573"/>
                <a:gd name="connsiteY2" fmla="*/ 1541721 h 1541721"/>
                <a:gd name="connsiteX3" fmla="*/ 1116419 w 2211573"/>
                <a:gd name="connsiteY3" fmla="*/ 1541721 h 1541721"/>
                <a:gd name="connsiteX4" fmla="*/ 0 w 2211573"/>
                <a:gd name="connsiteY4" fmla="*/ 0 h 1541721"/>
                <a:gd name="connsiteX0" fmla="*/ 0 w 2211573"/>
                <a:gd name="connsiteY0" fmla="*/ 10632 h 1552353"/>
                <a:gd name="connsiteX1" fmla="*/ 1084522 w 2211573"/>
                <a:gd name="connsiteY1" fmla="*/ 0 h 1552353"/>
                <a:gd name="connsiteX2" fmla="*/ 2211573 w 2211573"/>
                <a:gd name="connsiteY2" fmla="*/ 1552353 h 1552353"/>
                <a:gd name="connsiteX3" fmla="*/ 1116419 w 2211573"/>
                <a:gd name="connsiteY3" fmla="*/ 1552353 h 1552353"/>
                <a:gd name="connsiteX4" fmla="*/ 0 w 2211573"/>
                <a:gd name="connsiteY4" fmla="*/ 10632 h 1552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1573" h="1552353">
                  <a:moveTo>
                    <a:pt x="0" y="10632"/>
                  </a:moveTo>
                  <a:lnTo>
                    <a:pt x="1084522" y="0"/>
                  </a:lnTo>
                  <a:lnTo>
                    <a:pt x="2211573" y="1552353"/>
                  </a:lnTo>
                  <a:lnTo>
                    <a:pt x="1116419" y="1552353"/>
                  </a:lnTo>
                  <a:lnTo>
                    <a:pt x="0" y="1063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Stem" panose="020B0503020203020204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2282-B7DF-43F1-9C33-3E45A913D9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6" descr="C:\Users\user\Pictures\Наш Логотипы флаги\Логотип МСХП РБ Тотал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38955" y="-117377"/>
            <a:ext cx="1187811" cy="104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AutoShape 4" descr="картофель картофель скачать бесплатно - Запеченный картофель картофель  по-деревенски соль картофель, запеченный фасоль - Картофель Высокого  Качества В Формате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AutoShape 6" descr="картофель картофель скачать бесплатно - Запеченный картофель картофель  по-деревенски соль картофель, запеченный фасоль - Картофель Высокого  Качества В Формате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4" name="Рисунок 13" descr="Рубль">
            <a:extLst>
              <a:ext uri="{FF2B5EF4-FFF2-40B4-BE49-F238E27FC236}">
                <a16:creationId xmlns:a16="http://schemas.microsoft.com/office/drawing/2014/main" id="{6D78A9FF-D3F1-4BF9-A043-3C27F9C13E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209" y="1189347"/>
            <a:ext cx="681406" cy="68140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807716" y="815959"/>
            <a:ext cx="43057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ГОСУДАРСТВЕННОЙ ПОДДЕРЖКИ</a:t>
            </a:r>
          </a:p>
        </p:txBody>
      </p:sp>
      <p:sp>
        <p:nvSpPr>
          <p:cNvPr id="24" name="Прямоугольник: скругленные углы 4">
            <a:extLst>
              <a:ext uri="{FF2B5EF4-FFF2-40B4-BE49-F238E27FC236}">
                <a16:creationId xmlns:a16="http://schemas.microsoft.com/office/drawing/2014/main" id="{36D63AEA-987F-44C8-AC3C-EBAEEDFF835F}"/>
              </a:ext>
            </a:extLst>
          </p:cNvPr>
          <p:cNvSpPr/>
          <p:nvPr/>
        </p:nvSpPr>
        <p:spPr>
          <a:xfrm>
            <a:off x="810284" y="1491658"/>
            <a:ext cx="2715994" cy="4465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1D4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КОЛИЧЕСТВО МЕР ГОСПОДДЕРЖКИ</a:t>
            </a:r>
            <a:endParaRPr lang="ru-RU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07432" y="1152488"/>
            <a:ext cx="9980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36166" y="1493339"/>
            <a:ext cx="596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34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Stem" panose="020B0503020203020204"/>
                <a:ea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984604" y="1559105"/>
            <a:ext cx="730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т.ч.: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2319" y="2187214"/>
            <a:ext cx="3655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софинансирование федеральных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          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поддержки</a:t>
            </a:r>
          </a:p>
        </p:txBody>
      </p:sp>
      <p:cxnSp>
        <p:nvCxnSpPr>
          <p:cNvPr id="28" name="Прямая соединительная линия 27"/>
          <p:cNvCxnSpPr>
            <a:cxnSpLocks/>
          </p:cNvCxnSpPr>
          <p:nvPr/>
        </p:nvCxnSpPr>
        <p:spPr>
          <a:xfrm flipH="1" flipV="1">
            <a:off x="307975" y="3868313"/>
            <a:ext cx="11476227" cy="25591"/>
          </a:xfrm>
          <a:prstGeom prst="line">
            <a:avLst/>
          </a:prstGeom>
          <a:ln w="28575"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8" name="Диаграмма 57">
            <a:extLst>
              <a:ext uri="{FF2B5EF4-FFF2-40B4-BE49-F238E27FC236}">
                <a16:creationId xmlns:a16="http://schemas.microsoft.com/office/drawing/2014/main" id="{8F0D2668-8EB9-45D2-936B-14BD619589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711961"/>
              </p:ext>
            </p:extLst>
          </p:nvPr>
        </p:nvGraphicFramePr>
        <p:xfrm>
          <a:off x="259668" y="3829361"/>
          <a:ext cx="4401856" cy="2505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4B00AF70-7AA3-4328-A379-6246825CFA9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36254" t="42277" r="60655" b="51544"/>
          <a:stretch/>
        </p:blipFill>
        <p:spPr>
          <a:xfrm>
            <a:off x="5391858" y="4490637"/>
            <a:ext cx="536319" cy="55497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AF8BF591-362E-4FEE-8BF7-4DA54693095A}"/>
              </a:ext>
            </a:extLst>
          </p:cNvPr>
          <p:cNvSpPr txBox="1"/>
          <p:nvPr/>
        </p:nvSpPr>
        <p:spPr>
          <a:xfrm>
            <a:off x="5888537" y="5245658"/>
            <a:ext cx="3580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финансирования на поддержку АПК</a:t>
            </a:r>
          </a:p>
          <a:p>
            <a:pPr algn="ct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(ФБ – 519,7 млн. руб., </a:t>
            </a:r>
          </a:p>
          <a:p>
            <a:pPr algn="ct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 – 461,7 млн. руб.)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F722F41-2775-4632-8AE0-AEF7AF08F125}"/>
              </a:ext>
            </a:extLst>
          </p:cNvPr>
          <p:cNvSpPr txBox="1"/>
          <p:nvPr/>
        </p:nvSpPr>
        <p:spPr>
          <a:xfrm>
            <a:off x="6257941" y="4539774"/>
            <a:ext cx="3516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981,4 млн. руб.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A1966A7-4572-40EB-886E-88AEAA39E8B9}"/>
              </a:ext>
            </a:extLst>
          </p:cNvPr>
          <p:cNvSpPr txBox="1"/>
          <p:nvPr/>
        </p:nvSpPr>
        <p:spPr>
          <a:xfrm>
            <a:off x="7245003" y="4009759"/>
            <a:ext cx="1135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</a:t>
            </a:r>
          </a:p>
        </p:txBody>
      </p:sp>
      <p:sp>
        <p:nvSpPr>
          <p:cNvPr id="64" name="Стрелка вверх 46">
            <a:extLst>
              <a:ext uri="{FF2B5EF4-FFF2-40B4-BE49-F238E27FC236}">
                <a16:creationId xmlns:a16="http://schemas.microsoft.com/office/drawing/2014/main" id="{33966275-AE10-41A2-B8A0-0E07E961876D}"/>
              </a:ext>
            </a:extLst>
          </p:cNvPr>
          <p:cNvSpPr/>
          <p:nvPr/>
        </p:nvSpPr>
        <p:spPr>
          <a:xfrm>
            <a:off x="9609048" y="4764139"/>
            <a:ext cx="379916" cy="825017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авая фигурная скобка 64">
            <a:extLst>
              <a:ext uri="{FF2B5EF4-FFF2-40B4-BE49-F238E27FC236}">
                <a16:creationId xmlns:a16="http://schemas.microsoft.com/office/drawing/2014/main" id="{13A6FD59-20A0-4734-BFA4-5B6AEE4E2585}"/>
              </a:ext>
            </a:extLst>
          </p:cNvPr>
          <p:cNvSpPr/>
          <p:nvPr/>
        </p:nvSpPr>
        <p:spPr>
          <a:xfrm>
            <a:off x="4889344" y="4065887"/>
            <a:ext cx="278198" cy="2319051"/>
          </a:xfrm>
          <a:prstGeom prst="rightBrac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F999644-7B96-4BEC-9EF0-E6BA4ACC3704}"/>
              </a:ext>
            </a:extLst>
          </p:cNvPr>
          <p:cNvSpPr txBox="1"/>
          <p:nvPr/>
        </p:nvSpPr>
        <p:spPr>
          <a:xfrm>
            <a:off x="10128770" y="4671721"/>
            <a:ext cx="1877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D7D31">
                    <a:lumMod val="50000"/>
                  </a:srgbClr>
                </a:solidFill>
                <a:latin typeface="Trebuchet MS" panose="020B0603020202020204" pitchFamily="34" charset="0"/>
              </a:rPr>
              <a:t>+ </a:t>
            </a:r>
            <a:r>
              <a:rPr lang="ru-RU" b="1" dirty="0">
                <a:solidFill>
                  <a:srgbClr val="ED7D31">
                    <a:lumMod val="50000"/>
                  </a:srgbClr>
                </a:solidFill>
                <a:latin typeface="Trebuchet MS" panose="020B0603020202020204" pitchFamily="34" charset="0"/>
              </a:rPr>
              <a:t>5,9</a:t>
            </a:r>
            <a:r>
              <a:rPr lang="en-US" b="1" dirty="0">
                <a:solidFill>
                  <a:srgbClr val="ED7D31">
                    <a:lumMod val="50000"/>
                  </a:srgbClr>
                </a:solidFill>
                <a:latin typeface="Trebuchet MS" panose="020B0603020202020204" pitchFamily="34" charset="0"/>
              </a:rPr>
              <a:t> % </a:t>
            </a:r>
            <a:endParaRPr lang="ru-RU" b="1" dirty="0">
              <a:solidFill>
                <a:srgbClr val="ED7D31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algn="ctr"/>
            <a:endParaRPr lang="ru-RU" sz="600" b="1" dirty="0">
              <a:solidFill>
                <a:srgbClr val="ED7D31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к уровню 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202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2 года</a:t>
            </a:r>
          </a:p>
          <a:p>
            <a:pPr algn="ctr"/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(+54,9 млн. руб.)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FDA4ECA9-0F41-4034-A064-FCAFB9186FA6}"/>
              </a:ext>
            </a:extLst>
          </p:cNvPr>
          <p:cNvSpPr/>
          <p:nvPr/>
        </p:nvSpPr>
        <p:spPr>
          <a:xfrm>
            <a:off x="7935032" y="1917976"/>
            <a:ext cx="468780" cy="269438"/>
          </a:xfrm>
          <a:prstGeom prst="rightArrow">
            <a:avLst>
              <a:gd name="adj1" fmla="val 44506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80B6CA-F70A-4156-BC73-CD1D654FB8C7}"/>
              </a:ext>
            </a:extLst>
          </p:cNvPr>
          <p:cNvSpPr txBox="1"/>
          <p:nvPr/>
        </p:nvSpPr>
        <p:spPr>
          <a:xfrm>
            <a:off x="5888537" y="1433464"/>
            <a:ext cx="5050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D4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МЕХАНИЗМА ФИНАНСИРОВАНИЯ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CBE3808-23A5-4EB1-8540-AC835A61D3A8}"/>
              </a:ext>
            </a:extLst>
          </p:cNvPr>
          <p:cNvSpPr/>
          <p:nvPr/>
        </p:nvSpPr>
        <p:spPr>
          <a:xfrm>
            <a:off x="5218450" y="1911977"/>
            <a:ext cx="254574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части затрат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EE2144D4-1095-4F74-A044-F4E8B628F378}"/>
              </a:ext>
            </a:extLst>
          </p:cNvPr>
          <p:cNvCxnSpPr>
            <a:cxnSpLocks/>
          </p:cNvCxnSpPr>
          <p:nvPr/>
        </p:nvCxnSpPr>
        <p:spPr>
          <a:xfrm>
            <a:off x="5145628" y="1736075"/>
            <a:ext cx="0" cy="1948718"/>
          </a:xfrm>
          <a:prstGeom prst="line">
            <a:avLst/>
          </a:prstGeom>
          <a:ln w="28575"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24E372C-1444-408D-8B7C-5EEBF425D2A0}"/>
              </a:ext>
            </a:extLst>
          </p:cNvPr>
          <p:cNvSpPr/>
          <p:nvPr/>
        </p:nvSpPr>
        <p:spPr>
          <a:xfrm>
            <a:off x="8574647" y="1896635"/>
            <a:ext cx="310824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обеспечение затрат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361FE45-C5B1-4C70-9C74-ABF33CEDCBB4}"/>
              </a:ext>
            </a:extLst>
          </p:cNvPr>
          <p:cNvSpPr/>
          <p:nvPr/>
        </p:nvSpPr>
        <p:spPr>
          <a:xfrm>
            <a:off x="5380339" y="2344692"/>
            <a:ext cx="63886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содержание маточного поголовья овец и коз, КРС мясных пород, племенного маточного поголовья сельхозживотных, на поддержку мясного табунного коневодства и мараловодства, страхование в области растениеводства (РБ), приобретение семян кормовых культур с учетом доставки в районы Крайнего Севера и приравненные к ним местности, проведение комплекса агротехнологических работ в растениеводстве)</a:t>
            </a:r>
            <a:endParaRPr lang="ru-RU" sz="14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46CCD92-9EC6-4AC7-A4FE-29A47E23F1C8}"/>
              </a:ext>
            </a:extLst>
          </p:cNvPr>
          <p:cNvSpPr/>
          <p:nvPr/>
        </p:nvSpPr>
        <p:spPr>
          <a:xfrm>
            <a:off x="185003" y="2947063"/>
            <a:ext cx="543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DC449D56-0D5C-404B-9CAF-472B32C0E7EA}"/>
              </a:ext>
            </a:extLst>
          </p:cNvPr>
          <p:cNvSpPr/>
          <p:nvPr/>
        </p:nvSpPr>
        <p:spPr>
          <a:xfrm>
            <a:off x="188433" y="2145856"/>
            <a:ext cx="543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176B409-0D5E-4A2A-B3BF-7E8C4E7BEF38}"/>
              </a:ext>
            </a:extLst>
          </p:cNvPr>
          <p:cNvSpPr/>
          <p:nvPr/>
        </p:nvSpPr>
        <p:spPr>
          <a:xfrm>
            <a:off x="686124" y="3033054"/>
            <a:ext cx="36551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республиканские меры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52889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-12356"/>
            <a:ext cx="12192001" cy="7033156"/>
            <a:chOff x="-1" y="-7331"/>
            <a:chExt cx="12192001" cy="7033156"/>
          </a:xfrm>
          <a:solidFill>
            <a:schemeClr val="accent5">
              <a:lumMod val="75000"/>
            </a:schemeClr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53292DC0-86C3-4735-A21A-D80EA822B24D}"/>
                </a:ext>
              </a:extLst>
            </p:cNvPr>
            <p:cNvSpPr/>
            <p:nvPr/>
          </p:nvSpPr>
          <p:spPr>
            <a:xfrm>
              <a:off x="0" y="-7331"/>
              <a:ext cx="12192000" cy="6820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араллелограмм 14"/>
            <p:cNvSpPr/>
            <p:nvPr/>
          </p:nvSpPr>
          <p:spPr>
            <a:xfrm flipH="1">
              <a:off x="-1" y="1"/>
              <a:ext cx="7984407" cy="1151174"/>
            </a:xfrm>
            <a:prstGeom prst="parallelogram">
              <a:avLst>
                <a:gd name="adj" fmla="val 7136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4BF0F2A-B79A-4EEA-82F6-0AF4F192CC98}"/>
                </a:ext>
              </a:extLst>
            </p:cNvPr>
            <p:cNvSpPr/>
            <p:nvPr/>
          </p:nvSpPr>
          <p:spPr>
            <a:xfrm>
              <a:off x="0" y="6423958"/>
              <a:ext cx="12192000" cy="4465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 15">
              <a:extLst>
                <a:ext uri="{FF2B5EF4-FFF2-40B4-BE49-F238E27FC236}">
                  <a16:creationId xmlns:a16="http://schemas.microsoft.com/office/drawing/2014/main" id="{B356E883-2BF2-4101-90BF-447EB73F273F}"/>
                </a:ext>
              </a:extLst>
            </p:cNvPr>
            <p:cNvSpPr/>
            <p:nvPr/>
          </p:nvSpPr>
          <p:spPr>
            <a:xfrm>
              <a:off x="10494334" y="6400799"/>
              <a:ext cx="964151" cy="625026"/>
            </a:xfrm>
            <a:custGeom>
              <a:avLst/>
              <a:gdLst>
                <a:gd name="connsiteX0" fmla="*/ 0 w 1095154"/>
                <a:gd name="connsiteY0" fmla="*/ 0 h 1531088"/>
                <a:gd name="connsiteX1" fmla="*/ 1095154 w 1095154"/>
                <a:gd name="connsiteY1" fmla="*/ 0 h 1531088"/>
                <a:gd name="connsiteX2" fmla="*/ 1095154 w 1095154"/>
                <a:gd name="connsiteY2" fmla="*/ 1531088 h 1531088"/>
                <a:gd name="connsiteX3" fmla="*/ 0 w 1095154"/>
                <a:gd name="connsiteY3" fmla="*/ 1531088 h 1531088"/>
                <a:gd name="connsiteX4" fmla="*/ 0 w 1095154"/>
                <a:gd name="connsiteY4" fmla="*/ 0 h 1531088"/>
                <a:gd name="connsiteX0" fmla="*/ 0 w 2211573"/>
                <a:gd name="connsiteY0" fmla="*/ 0 h 1541721"/>
                <a:gd name="connsiteX1" fmla="*/ 2211573 w 2211573"/>
                <a:gd name="connsiteY1" fmla="*/ 10633 h 1541721"/>
                <a:gd name="connsiteX2" fmla="*/ 2211573 w 2211573"/>
                <a:gd name="connsiteY2" fmla="*/ 1541721 h 1541721"/>
                <a:gd name="connsiteX3" fmla="*/ 1116419 w 2211573"/>
                <a:gd name="connsiteY3" fmla="*/ 1541721 h 1541721"/>
                <a:gd name="connsiteX4" fmla="*/ 0 w 2211573"/>
                <a:gd name="connsiteY4" fmla="*/ 0 h 1541721"/>
                <a:gd name="connsiteX0" fmla="*/ 0 w 2211573"/>
                <a:gd name="connsiteY0" fmla="*/ 10632 h 1552353"/>
                <a:gd name="connsiteX1" fmla="*/ 1084522 w 2211573"/>
                <a:gd name="connsiteY1" fmla="*/ 0 h 1552353"/>
                <a:gd name="connsiteX2" fmla="*/ 2211573 w 2211573"/>
                <a:gd name="connsiteY2" fmla="*/ 1552353 h 1552353"/>
                <a:gd name="connsiteX3" fmla="*/ 1116419 w 2211573"/>
                <a:gd name="connsiteY3" fmla="*/ 1552353 h 1552353"/>
                <a:gd name="connsiteX4" fmla="*/ 0 w 2211573"/>
                <a:gd name="connsiteY4" fmla="*/ 10632 h 1552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1573" h="1552353">
                  <a:moveTo>
                    <a:pt x="0" y="10632"/>
                  </a:moveTo>
                  <a:lnTo>
                    <a:pt x="1084522" y="0"/>
                  </a:lnTo>
                  <a:lnTo>
                    <a:pt x="2211573" y="1552353"/>
                  </a:lnTo>
                  <a:lnTo>
                    <a:pt x="1116419" y="1552353"/>
                  </a:lnTo>
                  <a:lnTo>
                    <a:pt x="0" y="106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2282-B7DF-43F1-9C33-3E45A913D99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AutoShape 4" descr="картофель картофель скачать бесплатно - Запеченный картофель картофель  по-деревенски соль картофель, запеченный фасоль - Картофель Высокого  Качества В Формате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AutoShape 6" descr="картофель картофель скачать бесплатно - Запеченный картофель картофель  по-деревенски соль картофель, запеченный фасоль - Картофель Высокого  Качества В Формате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35147" y="622308"/>
            <a:ext cx="7224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МЕРЫ ГОСУДАРСТВЕННОЙ ПОДДЕРЖКИ</a:t>
            </a:r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4ABFBD9B-0E0C-48EB-89B0-338CA1ED813F}"/>
              </a:ext>
            </a:extLst>
          </p:cNvPr>
          <p:cNvCxnSpPr>
            <a:cxnSpLocks/>
          </p:cNvCxnSpPr>
          <p:nvPr/>
        </p:nvCxnSpPr>
        <p:spPr>
          <a:xfrm flipH="1">
            <a:off x="7057192" y="1277164"/>
            <a:ext cx="3842" cy="5010251"/>
          </a:xfrm>
          <a:prstGeom prst="line">
            <a:avLst/>
          </a:prstGeom>
          <a:ln w="28575"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1531A9CB-39F8-4E9B-8732-3F185B03259A}"/>
              </a:ext>
            </a:extLst>
          </p:cNvPr>
          <p:cNvSpPr/>
          <p:nvPr/>
        </p:nvSpPr>
        <p:spPr>
          <a:xfrm>
            <a:off x="141279" y="2759232"/>
            <a:ext cx="671005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содержание маточного поголовья овец и коз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содержание маточного поголовья крупного рогатого скота мясных пород и их помесей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производство мяса баранины в живом весе, реализованного и (или) отгруженного на собственную переработку и (или) переработку перерабатывающим организациям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6787" y="1766612"/>
            <a:ext cx="4733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поддержка ЛПХ, применяющих налог на профессиональный доход, в рамках стимулирующей субсидии: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1784512" y="1530005"/>
            <a:ext cx="266311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066275" y="1236524"/>
            <a:ext cx="2584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ЖИВОТНОВОДСТВО</a:t>
            </a:r>
          </a:p>
        </p:txBody>
      </p:sp>
      <p:sp>
        <p:nvSpPr>
          <p:cNvPr id="68" name="Равнобедренный треугольник 67"/>
          <p:cNvSpPr/>
          <p:nvPr/>
        </p:nvSpPr>
        <p:spPr>
          <a:xfrm rot="10800000">
            <a:off x="2768108" y="1588547"/>
            <a:ext cx="432554" cy="20006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982" y="5316193"/>
            <a:ext cx="67023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на возмещение части затрат на производство крупного рогатого скота не старше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месяцев на убой (в живом весе) -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руб. /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27246" y="1410614"/>
            <a:ext cx="1156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</a:t>
            </a: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11FF019E-EE04-48CA-9801-BD774F8D0CA0}"/>
              </a:ext>
            </a:extLst>
          </p:cNvPr>
          <p:cNvCxnSpPr>
            <a:cxnSpLocks/>
          </p:cNvCxnSpPr>
          <p:nvPr/>
        </p:nvCxnSpPr>
        <p:spPr>
          <a:xfrm flipH="1" flipV="1">
            <a:off x="155575" y="1705791"/>
            <a:ext cx="1029098" cy="13382"/>
          </a:xfrm>
          <a:prstGeom prst="line">
            <a:avLst/>
          </a:prstGeom>
          <a:ln w="28575"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94563" y="4819501"/>
            <a:ext cx="1156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</a:t>
            </a:r>
          </a:p>
        </p:txBody>
      </p: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11FF019E-EE04-48CA-9801-BD774F8D0CA0}"/>
              </a:ext>
            </a:extLst>
          </p:cNvPr>
          <p:cNvCxnSpPr>
            <a:cxnSpLocks/>
          </p:cNvCxnSpPr>
          <p:nvPr/>
        </p:nvCxnSpPr>
        <p:spPr>
          <a:xfrm flipH="1" flipV="1">
            <a:off x="149485" y="5118463"/>
            <a:ext cx="1029098" cy="13382"/>
          </a:xfrm>
          <a:prstGeom prst="line">
            <a:avLst/>
          </a:prstGeom>
          <a:ln w="28575"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28FD9CB-A7AD-4EAB-8DE1-7D5247F7D17E}"/>
              </a:ext>
            </a:extLst>
          </p:cNvPr>
          <p:cNvSpPr txBox="1"/>
          <p:nvPr/>
        </p:nvSpPr>
        <p:spPr>
          <a:xfrm>
            <a:off x="7263751" y="1799768"/>
            <a:ext cx="4539045" cy="907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Федеральный проект</a:t>
            </a:r>
          </a:p>
          <a:p>
            <a:pPr lvl="0" algn="ctr">
              <a:spcAft>
                <a:spcPts val="600"/>
              </a:spcAft>
              <a:defRPr/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«Развитие овощеводства и картофелеводства»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8C6833-4753-4092-9D3F-FE1A923FDC43}"/>
              </a:ext>
            </a:extLst>
          </p:cNvPr>
          <p:cNvSpPr txBox="1"/>
          <p:nvPr/>
        </p:nvSpPr>
        <p:spPr>
          <a:xfrm>
            <a:off x="7251534" y="2561971"/>
            <a:ext cx="4895249" cy="347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endParaRPr lang="ru-RU" sz="1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1 января 2023 года</a:t>
            </a:r>
          </a:p>
          <a:p>
            <a:pPr lvl="0" algn="ctr">
              <a:defRPr/>
            </a:pPr>
            <a:endParaRPr lang="ru-RU" sz="1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на проведение комплекса агротехнологических работ по ставке на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га посевной площади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тонну произведенных картофеля и овощей открытого грунта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части затрат на приобретение элитных семян и гибридов первого поколения (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1), </a:t>
            </a:r>
            <a:r>
              <a:rPr lang="ru-RU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т. ч. для граждан, ведущих ЛПХ и применяющих налог на профессиональный доход (</a:t>
            </a:r>
            <a:r>
              <a:rPr lang="ru-RU" sz="1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самозанятые</a:t>
            </a:r>
            <a:r>
              <a:rPr lang="ru-RU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8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91326F18-77AE-42C8-89CF-948630526F55}"/>
              </a:ext>
            </a:extLst>
          </p:cNvPr>
          <p:cNvCxnSpPr/>
          <p:nvPr/>
        </p:nvCxnSpPr>
        <p:spPr>
          <a:xfrm>
            <a:off x="8117124" y="1528224"/>
            <a:ext cx="266311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7031B81E-E178-41E7-AC62-B3EF6284353B}"/>
              </a:ext>
            </a:extLst>
          </p:cNvPr>
          <p:cNvSpPr txBox="1"/>
          <p:nvPr/>
        </p:nvSpPr>
        <p:spPr>
          <a:xfrm>
            <a:off x="8398887" y="1234743"/>
            <a:ext cx="2584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РАСТЕНИЕВОДСТВО</a:t>
            </a:r>
          </a:p>
        </p:txBody>
      </p:sp>
      <p:sp>
        <p:nvSpPr>
          <p:cNvPr id="74" name="Равнобедренный треугольник 73">
            <a:extLst>
              <a:ext uri="{FF2B5EF4-FFF2-40B4-BE49-F238E27FC236}">
                <a16:creationId xmlns:a16="http://schemas.microsoft.com/office/drawing/2014/main" id="{E018416A-080F-427E-8728-14045AF1F206}"/>
              </a:ext>
            </a:extLst>
          </p:cNvPr>
          <p:cNvSpPr/>
          <p:nvPr/>
        </p:nvSpPr>
        <p:spPr>
          <a:xfrm rot="10800000">
            <a:off x="9100720" y="1586766"/>
            <a:ext cx="432554" cy="20006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15">
            <a:extLst>
              <a:ext uri="{FF2B5EF4-FFF2-40B4-BE49-F238E27FC236}">
                <a16:creationId xmlns:a16="http://schemas.microsoft.com/office/drawing/2014/main" id="{B549CB8C-3095-45C2-929C-683BA270D88A}"/>
              </a:ext>
            </a:extLst>
          </p:cNvPr>
          <p:cNvSpPr/>
          <p:nvPr/>
        </p:nvSpPr>
        <p:spPr>
          <a:xfrm>
            <a:off x="10457494" y="6091773"/>
            <a:ext cx="1355837" cy="788824"/>
          </a:xfrm>
          <a:custGeom>
            <a:avLst/>
            <a:gdLst>
              <a:gd name="connsiteX0" fmla="*/ 0 w 1095154"/>
              <a:gd name="connsiteY0" fmla="*/ 0 h 1531088"/>
              <a:gd name="connsiteX1" fmla="*/ 1095154 w 1095154"/>
              <a:gd name="connsiteY1" fmla="*/ 0 h 1531088"/>
              <a:gd name="connsiteX2" fmla="*/ 1095154 w 1095154"/>
              <a:gd name="connsiteY2" fmla="*/ 1531088 h 1531088"/>
              <a:gd name="connsiteX3" fmla="*/ 0 w 1095154"/>
              <a:gd name="connsiteY3" fmla="*/ 1531088 h 1531088"/>
              <a:gd name="connsiteX4" fmla="*/ 0 w 1095154"/>
              <a:gd name="connsiteY4" fmla="*/ 0 h 1531088"/>
              <a:gd name="connsiteX0" fmla="*/ 0 w 2211573"/>
              <a:gd name="connsiteY0" fmla="*/ 0 h 1541721"/>
              <a:gd name="connsiteX1" fmla="*/ 2211573 w 2211573"/>
              <a:gd name="connsiteY1" fmla="*/ 10633 h 1541721"/>
              <a:gd name="connsiteX2" fmla="*/ 2211573 w 2211573"/>
              <a:gd name="connsiteY2" fmla="*/ 1541721 h 1541721"/>
              <a:gd name="connsiteX3" fmla="*/ 1116419 w 2211573"/>
              <a:gd name="connsiteY3" fmla="*/ 1541721 h 1541721"/>
              <a:gd name="connsiteX4" fmla="*/ 0 w 2211573"/>
              <a:gd name="connsiteY4" fmla="*/ 0 h 1541721"/>
              <a:gd name="connsiteX0" fmla="*/ 0 w 2211573"/>
              <a:gd name="connsiteY0" fmla="*/ 10632 h 1552353"/>
              <a:gd name="connsiteX1" fmla="*/ 1084522 w 2211573"/>
              <a:gd name="connsiteY1" fmla="*/ 0 h 1552353"/>
              <a:gd name="connsiteX2" fmla="*/ 2211573 w 2211573"/>
              <a:gd name="connsiteY2" fmla="*/ 1552353 h 1552353"/>
              <a:gd name="connsiteX3" fmla="*/ 1116419 w 2211573"/>
              <a:gd name="connsiteY3" fmla="*/ 1552353 h 1552353"/>
              <a:gd name="connsiteX4" fmla="*/ 0 w 2211573"/>
              <a:gd name="connsiteY4" fmla="*/ 10632 h 155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1573" h="1552353">
                <a:moveTo>
                  <a:pt x="0" y="10632"/>
                </a:moveTo>
                <a:lnTo>
                  <a:pt x="1084522" y="0"/>
                </a:lnTo>
                <a:lnTo>
                  <a:pt x="2211573" y="1552353"/>
                </a:lnTo>
                <a:lnTo>
                  <a:pt x="1116419" y="1552353"/>
                </a:lnTo>
                <a:lnTo>
                  <a:pt x="0" y="1063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76" name="Picture 6" descr="C:\Users\user\Pictures\Наш Логотипы флаги\Логотип МСХП РБ Тотал copy.png">
            <a:extLst>
              <a:ext uri="{FF2B5EF4-FFF2-40B4-BE49-F238E27FC236}">
                <a16:creationId xmlns:a16="http://schemas.microsoft.com/office/drawing/2014/main" id="{DD482AB6-4CB1-4BDC-A59B-8E4686AD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1459" y="237553"/>
            <a:ext cx="1376070" cy="114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725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43E5B-1DDD-8F52-6099-86ECAD34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60" y="1213064"/>
            <a:ext cx="10744200" cy="43846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«Создание системы поддержки фермеров и развитие сельской кооперации»</a:t>
            </a:r>
            <a:b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Субсидирование затрат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переработчиков, понесенных в текущем финансовом году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F4F3BA-6537-8F7B-D30A-1972106ACC30}"/>
              </a:ext>
            </a:extLst>
          </p:cNvPr>
          <p:cNvSpPr txBox="1"/>
          <p:nvPr/>
        </p:nvSpPr>
        <p:spPr>
          <a:xfrm>
            <a:off x="296893" y="2066597"/>
            <a:ext cx="4980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Переработчики:</a:t>
            </a:r>
            <a:r>
              <a:rPr lang="ru-RU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сельхозтоваропроизводители (за исключением ЛПХ, и сельскохозяйственных кредитных потребительских кооперативов), осуществляющие хранение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ru-RU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переработку сельхозпродукции.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EBA12B-0B95-25B2-ACAC-74BC57D3B39B}"/>
              </a:ext>
            </a:extLst>
          </p:cNvPr>
          <p:cNvSpPr txBox="1"/>
          <p:nvPr/>
        </p:nvSpPr>
        <p:spPr>
          <a:xfrm>
            <a:off x="5362979" y="2023326"/>
            <a:ext cx="6792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Агроконтракт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договор между переработчиком и «самозанятым» ЛПХ на авансирование за поставляемые овощи открытого грунта, картофель, молоко, мясо (кроме мяса свиней) в соответствии с условиями, установленными данным договором.</a:t>
            </a:r>
            <a:endParaRPr lang="ru-RU" sz="1200" dirty="0">
              <a:solidFill>
                <a:srgbClr val="002060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5859818-C720-4303-AFD3-91EEFB6A1852}"/>
              </a:ext>
            </a:extLst>
          </p:cNvPr>
          <p:cNvGrpSpPr/>
          <p:nvPr/>
        </p:nvGrpSpPr>
        <p:grpSpPr>
          <a:xfrm>
            <a:off x="0" y="0"/>
            <a:ext cx="12192001" cy="1158506"/>
            <a:chOff x="-1" y="-7331"/>
            <a:chExt cx="12192001" cy="1158506"/>
          </a:xfrm>
          <a:solidFill>
            <a:schemeClr val="accent5">
              <a:lumMod val="75000"/>
            </a:schemeClr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01E9DFEB-2A71-4192-8729-11A02FCEEB4A}"/>
                </a:ext>
              </a:extLst>
            </p:cNvPr>
            <p:cNvSpPr/>
            <p:nvPr/>
          </p:nvSpPr>
          <p:spPr>
            <a:xfrm>
              <a:off x="0" y="-7331"/>
              <a:ext cx="12192000" cy="6820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Параллелограмм 22">
              <a:extLst>
                <a:ext uri="{FF2B5EF4-FFF2-40B4-BE49-F238E27FC236}">
                  <a16:creationId xmlns:a16="http://schemas.microsoft.com/office/drawing/2014/main" id="{593CC2FF-E97B-481A-96FA-06526FBAF330}"/>
                </a:ext>
              </a:extLst>
            </p:cNvPr>
            <p:cNvSpPr/>
            <p:nvPr/>
          </p:nvSpPr>
          <p:spPr>
            <a:xfrm flipH="1">
              <a:off x="-1" y="1"/>
              <a:ext cx="7984407" cy="1151174"/>
            </a:xfrm>
            <a:prstGeom prst="parallelogram">
              <a:avLst>
                <a:gd name="adj" fmla="val 7136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58DE642-AB4B-4488-B774-84ACF933651E}"/>
              </a:ext>
            </a:extLst>
          </p:cNvPr>
          <p:cNvSpPr txBox="1"/>
          <p:nvPr/>
        </p:nvSpPr>
        <p:spPr>
          <a:xfrm>
            <a:off x="962608" y="500356"/>
            <a:ext cx="49119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ПРОЕКТ «АКСЕЛЕРАЦИЯ СУБЪЕКТОВ МСП»</a:t>
            </a:r>
          </a:p>
        </p:txBody>
      </p:sp>
      <p:sp>
        <p:nvSpPr>
          <p:cNvPr id="25" name="Прямоугольник 15">
            <a:extLst>
              <a:ext uri="{FF2B5EF4-FFF2-40B4-BE49-F238E27FC236}">
                <a16:creationId xmlns:a16="http://schemas.microsoft.com/office/drawing/2014/main" id="{9DCE1536-6431-413B-8BDF-4D043A2490F9}"/>
              </a:ext>
            </a:extLst>
          </p:cNvPr>
          <p:cNvSpPr/>
          <p:nvPr/>
        </p:nvSpPr>
        <p:spPr>
          <a:xfrm>
            <a:off x="10494335" y="6385199"/>
            <a:ext cx="964151" cy="625026"/>
          </a:xfrm>
          <a:custGeom>
            <a:avLst/>
            <a:gdLst>
              <a:gd name="connsiteX0" fmla="*/ 0 w 1095154"/>
              <a:gd name="connsiteY0" fmla="*/ 0 h 1531088"/>
              <a:gd name="connsiteX1" fmla="*/ 1095154 w 1095154"/>
              <a:gd name="connsiteY1" fmla="*/ 0 h 1531088"/>
              <a:gd name="connsiteX2" fmla="*/ 1095154 w 1095154"/>
              <a:gd name="connsiteY2" fmla="*/ 1531088 h 1531088"/>
              <a:gd name="connsiteX3" fmla="*/ 0 w 1095154"/>
              <a:gd name="connsiteY3" fmla="*/ 1531088 h 1531088"/>
              <a:gd name="connsiteX4" fmla="*/ 0 w 1095154"/>
              <a:gd name="connsiteY4" fmla="*/ 0 h 1531088"/>
              <a:gd name="connsiteX0" fmla="*/ 0 w 2211573"/>
              <a:gd name="connsiteY0" fmla="*/ 0 h 1541721"/>
              <a:gd name="connsiteX1" fmla="*/ 2211573 w 2211573"/>
              <a:gd name="connsiteY1" fmla="*/ 10633 h 1541721"/>
              <a:gd name="connsiteX2" fmla="*/ 2211573 w 2211573"/>
              <a:gd name="connsiteY2" fmla="*/ 1541721 h 1541721"/>
              <a:gd name="connsiteX3" fmla="*/ 1116419 w 2211573"/>
              <a:gd name="connsiteY3" fmla="*/ 1541721 h 1541721"/>
              <a:gd name="connsiteX4" fmla="*/ 0 w 2211573"/>
              <a:gd name="connsiteY4" fmla="*/ 0 h 1541721"/>
              <a:gd name="connsiteX0" fmla="*/ 0 w 2211573"/>
              <a:gd name="connsiteY0" fmla="*/ 10632 h 1552353"/>
              <a:gd name="connsiteX1" fmla="*/ 1084522 w 2211573"/>
              <a:gd name="connsiteY1" fmla="*/ 0 h 1552353"/>
              <a:gd name="connsiteX2" fmla="*/ 2211573 w 2211573"/>
              <a:gd name="connsiteY2" fmla="*/ 1552353 h 1552353"/>
              <a:gd name="connsiteX3" fmla="*/ 1116419 w 2211573"/>
              <a:gd name="connsiteY3" fmla="*/ 1552353 h 1552353"/>
              <a:gd name="connsiteX4" fmla="*/ 0 w 2211573"/>
              <a:gd name="connsiteY4" fmla="*/ 10632 h 155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1573" h="1552353">
                <a:moveTo>
                  <a:pt x="0" y="10632"/>
                </a:moveTo>
                <a:lnTo>
                  <a:pt x="1084522" y="0"/>
                </a:lnTo>
                <a:lnTo>
                  <a:pt x="2211573" y="1552353"/>
                </a:lnTo>
                <a:lnTo>
                  <a:pt x="1116419" y="1552353"/>
                </a:lnTo>
                <a:lnTo>
                  <a:pt x="0" y="1063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C1CB22E-E7D8-4A93-B673-0ACD9BB8DB5C}"/>
              </a:ext>
            </a:extLst>
          </p:cNvPr>
          <p:cNvSpPr/>
          <p:nvPr/>
        </p:nvSpPr>
        <p:spPr>
          <a:xfrm>
            <a:off x="12561" y="6405451"/>
            <a:ext cx="12192000" cy="44656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15">
            <a:extLst>
              <a:ext uri="{FF2B5EF4-FFF2-40B4-BE49-F238E27FC236}">
                <a16:creationId xmlns:a16="http://schemas.microsoft.com/office/drawing/2014/main" id="{A1EE4AE2-8B63-489B-810D-E4B7DCB95B89}"/>
              </a:ext>
            </a:extLst>
          </p:cNvPr>
          <p:cNvSpPr/>
          <p:nvPr/>
        </p:nvSpPr>
        <p:spPr>
          <a:xfrm>
            <a:off x="10457494" y="6091773"/>
            <a:ext cx="1355837" cy="788824"/>
          </a:xfrm>
          <a:custGeom>
            <a:avLst/>
            <a:gdLst>
              <a:gd name="connsiteX0" fmla="*/ 0 w 1095154"/>
              <a:gd name="connsiteY0" fmla="*/ 0 h 1531088"/>
              <a:gd name="connsiteX1" fmla="*/ 1095154 w 1095154"/>
              <a:gd name="connsiteY1" fmla="*/ 0 h 1531088"/>
              <a:gd name="connsiteX2" fmla="*/ 1095154 w 1095154"/>
              <a:gd name="connsiteY2" fmla="*/ 1531088 h 1531088"/>
              <a:gd name="connsiteX3" fmla="*/ 0 w 1095154"/>
              <a:gd name="connsiteY3" fmla="*/ 1531088 h 1531088"/>
              <a:gd name="connsiteX4" fmla="*/ 0 w 1095154"/>
              <a:gd name="connsiteY4" fmla="*/ 0 h 1531088"/>
              <a:gd name="connsiteX0" fmla="*/ 0 w 2211573"/>
              <a:gd name="connsiteY0" fmla="*/ 0 h 1541721"/>
              <a:gd name="connsiteX1" fmla="*/ 2211573 w 2211573"/>
              <a:gd name="connsiteY1" fmla="*/ 10633 h 1541721"/>
              <a:gd name="connsiteX2" fmla="*/ 2211573 w 2211573"/>
              <a:gd name="connsiteY2" fmla="*/ 1541721 h 1541721"/>
              <a:gd name="connsiteX3" fmla="*/ 1116419 w 2211573"/>
              <a:gd name="connsiteY3" fmla="*/ 1541721 h 1541721"/>
              <a:gd name="connsiteX4" fmla="*/ 0 w 2211573"/>
              <a:gd name="connsiteY4" fmla="*/ 0 h 1541721"/>
              <a:gd name="connsiteX0" fmla="*/ 0 w 2211573"/>
              <a:gd name="connsiteY0" fmla="*/ 10632 h 1552353"/>
              <a:gd name="connsiteX1" fmla="*/ 1084522 w 2211573"/>
              <a:gd name="connsiteY1" fmla="*/ 0 h 1552353"/>
              <a:gd name="connsiteX2" fmla="*/ 2211573 w 2211573"/>
              <a:gd name="connsiteY2" fmla="*/ 1552353 h 1552353"/>
              <a:gd name="connsiteX3" fmla="*/ 1116419 w 2211573"/>
              <a:gd name="connsiteY3" fmla="*/ 1552353 h 1552353"/>
              <a:gd name="connsiteX4" fmla="*/ 0 w 2211573"/>
              <a:gd name="connsiteY4" fmla="*/ 10632 h 155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1573" h="1552353">
                <a:moveTo>
                  <a:pt x="0" y="10632"/>
                </a:moveTo>
                <a:lnTo>
                  <a:pt x="1084522" y="0"/>
                </a:lnTo>
                <a:lnTo>
                  <a:pt x="2211573" y="1552353"/>
                </a:lnTo>
                <a:lnTo>
                  <a:pt x="1116419" y="1552353"/>
                </a:lnTo>
                <a:lnTo>
                  <a:pt x="0" y="1063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237130B-D865-4FEB-86BE-4C27617BB075}"/>
              </a:ext>
            </a:extLst>
          </p:cNvPr>
          <p:cNvCxnSpPr>
            <a:cxnSpLocks/>
          </p:cNvCxnSpPr>
          <p:nvPr/>
        </p:nvCxnSpPr>
        <p:spPr>
          <a:xfrm>
            <a:off x="3130211" y="1809100"/>
            <a:ext cx="4741164" cy="319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FB02FB9B-E77F-472E-BB0C-7F9C6E98A7C1}"/>
              </a:ext>
            </a:extLst>
          </p:cNvPr>
          <p:cNvSpPr/>
          <p:nvPr/>
        </p:nvSpPr>
        <p:spPr>
          <a:xfrm rot="10800000">
            <a:off x="5035281" y="1845140"/>
            <a:ext cx="432554" cy="20006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6" descr="C:\Users\user\Pictures\Наш Логотипы флаги\Логотип МСХП РБ Тотал copy.png">
            <a:extLst>
              <a:ext uri="{FF2B5EF4-FFF2-40B4-BE49-F238E27FC236}">
                <a16:creationId xmlns:a16="http://schemas.microsoft.com/office/drawing/2014/main" id="{9D20C138-0059-4057-A52A-1189A3FF0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1459" y="237553"/>
            <a:ext cx="1376070" cy="114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49D296-1A10-45FB-82C6-878842D70FBA}"/>
              </a:ext>
            </a:extLst>
          </p:cNvPr>
          <p:cNvSpPr txBox="1"/>
          <p:nvPr/>
        </p:nvSpPr>
        <p:spPr>
          <a:xfrm>
            <a:off x="9179960" y="2726264"/>
            <a:ext cx="1942217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поддержка в АПК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https://imcrb.ru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307961-16CB-42F1-9E62-60274C5B7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312" y="3215648"/>
            <a:ext cx="800147" cy="800147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7DE9421-9A07-4EA0-9D18-2D4C9B373D16}"/>
              </a:ext>
            </a:extLst>
          </p:cNvPr>
          <p:cNvGrpSpPr/>
          <p:nvPr/>
        </p:nvGrpSpPr>
        <p:grpSpPr>
          <a:xfrm>
            <a:off x="126367" y="3401653"/>
            <a:ext cx="3130824" cy="871287"/>
            <a:chOff x="2020" y="516064"/>
            <a:chExt cx="3130824" cy="871287"/>
          </a:xfrm>
        </p:grpSpPr>
        <p:sp>
          <p:nvSpPr>
            <p:cNvPr id="32" name="Стрелка: шеврон 31">
              <a:extLst>
                <a:ext uri="{FF2B5EF4-FFF2-40B4-BE49-F238E27FC236}">
                  <a16:creationId xmlns:a16="http://schemas.microsoft.com/office/drawing/2014/main" id="{3D1F65AE-911D-4557-B3DB-A92416F99C86}"/>
                </a:ext>
              </a:extLst>
            </p:cNvPr>
            <p:cNvSpPr/>
            <p:nvPr/>
          </p:nvSpPr>
          <p:spPr>
            <a:xfrm>
              <a:off x="2020" y="516064"/>
              <a:ext cx="3130824" cy="87128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трелка: шеврон 4">
              <a:extLst>
                <a:ext uri="{FF2B5EF4-FFF2-40B4-BE49-F238E27FC236}">
                  <a16:creationId xmlns:a16="http://schemas.microsoft.com/office/drawing/2014/main" id="{FD42A1BF-6D99-4E70-AE74-ADAC5392C394}"/>
                </a:ext>
              </a:extLst>
            </p:cNvPr>
            <p:cNvSpPr txBox="1"/>
            <p:nvPr/>
          </p:nvSpPr>
          <p:spPr>
            <a:xfrm>
              <a:off x="437664" y="516064"/>
              <a:ext cx="2259537" cy="8712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Приобретение переработчиком семенного материала овощей и картофеля, а также поголовье КРС, овец и коз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6DC657D-1D8C-4E81-982D-EEFC5AABAFF4}"/>
              </a:ext>
            </a:extLst>
          </p:cNvPr>
          <p:cNvGrpSpPr/>
          <p:nvPr/>
        </p:nvGrpSpPr>
        <p:grpSpPr>
          <a:xfrm>
            <a:off x="126367" y="4346735"/>
            <a:ext cx="3064813" cy="806479"/>
            <a:chOff x="2020" y="1478244"/>
            <a:chExt cx="3064813" cy="614306"/>
          </a:xfrm>
        </p:grpSpPr>
        <p:sp>
          <p:nvSpPr>
            <p:cNvPr id="35" name="Стрелка: шеврон 34">
              <a:extLst>
                <a:ext uri="{FF2B5EF4-FFF2-40B4-BE49-F238E27FC236}">
                  <a16:creationId xmlns:a16="http://schemas.microsoft.com/office/drawing/2014/main" id="{6E2528BA-374B-4D93-AE79-E04DCE1431C2}"/>
                </a:ext>
              </a:extLst>
            </p:cNvPr>
            <p:cNvSpPr/>
            <p:nvPr/>
          </p:nvSpPr>
          <p:spPr>
            <a:xfrm>
              <a:off x="2020" y="1478244"/>
              <a:ext cx="3064813" cy="61430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Стрелка: шеврон 4">
              <a:extLst>
                <a:ext uri="{FF2B5EF4-FFF2-40B4-BE49-F238E27FC236}">
                  <a16:creationId xmlns:a16="http://schemas.microsoft.com/office/drawing/2014/main" id="{A9D1E30D-1483-47CB-8E85-7EB8482052A4}"/>
                </a:ext>
              </a:extLst>
            </p:cNvPr>
            <p:cNvSpPr txBox="1"/>
            <p:nvPr/>
          </p:nvSpPr>
          <p:spPr>
            <a:xfrm>
              <a:off x="309173" y="1478244"/>
              <a:ext cx="2450507" cy="6143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Закуп переработчиком овощей открытого грунта, картофеля, молока, мяса (кроме мяса свиней) у самозанятых граждан 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AD2B970C-5EAA-4504-A1CE-7C4D00475F91}"/>
              </a:ext>
            </a:extLst>
          </p:cNvPr>
          <p:cNvGrpSpPr/>
          <p:nvPr/>
        </p:nvGrpSpPr>
        <p:grpSpPr>
          <a:xfrm>
            <a:off x="126367" y="5263851"/>
            <a:ext cx="2823622" cy="827922"/>
            <a:chOff x="53926" y="2172933"/>
            <a:chExt cx="2823622" cy="657941"/>
          </a:xfrm>
        </p:grpSpPr>
        <p:sp>
          <p:nvSpPr>
            <p:cNvPr id="38" name="Стрелка: шеврон 37">
              <a:extLst>
                <a:ext uri="{FF2B5EF4-FFF2-40B4-BE49-F238E27FC236}">
                  <a16:creationId xmlns:a16="http://schemas.microsoft.com/office/drawing/2014/main" id="{EA98EC67-A342-4D34-8786-6DE025BCF7FF}"/>
                </a:ext>
              </a:extLst>
            </p:cNvPr>
            <p:cNvSpPr/>
            <p:nvPr/>
          </p:nvSpPr>
          <p:spPr>
            <a:xfrm>
              <a:off x="53926" y="2172933"/>
              <a:ext cx="2823622" cy="65794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трелка: шеврон 4">
              <a:extLst>
                <a:ext uri="{FF2B5EF4-FFF2-40B4-BE49-F238E27FC236}">
                  <a16:creationId xmlns:a16="http://schemas.microsoft.com/office/drawing/2014/main" id="{01EE9F8F-F032-4977-8A0B-1165488D8B11}"/>
                </a:ext>
              </a:extLst>
            </p:cNvPr>
            <p:cNvSpPr txBox="1"/>
            <p:nvPr/>
          </p:nvSpPr>
          <p:spPr>
            <a:xfrm>
              <a:off x="382897" y="2172933"/>
              <a:ext cx="2165681" cy="6579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Закуп сырья кооперативом у самозанятых граждан, не являющихся членами </a:t>
              </a:r>
              <a:r>
                <a:rPr lang="ru-RU" sz="1200" b="1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СПоК</a:t>
              </a:r>
              <a:endParaRPr lang="ru-RU" sz="12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0A648C31-2582-4344-8E62-98C32FE9A7F0}"/>
              </a:ext>
            </a:extLst>
          </p:cNvPr>
          <p:cNvGrpSpPr/>
          <p:nvPr/>
        </p:nvGrpSpPr>
        <p:grpSpPr>
          <a:xfrm>
            <a:off x="2967439" y="3429071"/>
            <a:ext cx="2695130" cy="841823"/>
            <a:chOff x="2998316" y="566346"/>
            <a:chExt cx="2533354" cy="761648"/>
          </a:xfrm>
        </p:grpSpPr>
        <p:sp>
          <p:nvSpPr>
            <p:cNvPr id="41" name="Стрелка: шеврон 40">
              <a:extLst>
                <a:ext uri="{FF2B5EF4-FFF2-40B4-BE49-F238E27FC236}">
                  <a16:creationId xmlns:a16="http://schemas.microsoft.com/office/drawing/2014/main" id="{8B561A98-8BB5-4232-8CE8-D4F5362CF074}"/>
                </a:ext>
              </a:extLst>
            </p:cNvPr>
            <p:cNvSpPr/>
            <p:nvPr/>
          </p:nvSpPr>
          <p:spPr>
            <a:xfrm>
              <a:off x="2998316" y="566346"/>
              <a:ext cx="2533354" cy="761648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Стрелка: шеврон 4">
              <a:extLst>
                <a:ext uri="{FF2B5EF4-FFF2-40B4-BE49-F238E27FC236}">
                  <a16:creationId xmlns:a16="http://schemas.microsoft.com/office/drawing/2014/main" id="{AC79389B-6FF5-46A6-8DC6-0A84E23636F6}"/>
                </a:ext>
              </a:extLst>
            </p:cNvPr>
            <p:cNvSpPr txBox="1"/>
            <p:nvPr/>
          </p:nvSpPr>
          <p:spPr>
            <a:xfrm>
              <a:off x="3379140" y="566346"/>
              <a:ext cx="1771706" cy="761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Субсидия не превышает </a:t>
              </a:r>
              <a:r>
                <a:rPr lang="ru-RU" sz="1200" b="1" kern="12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50%</a:t>
              </a:r>
              <a:r>
                <a:rPr lang="ru-RU" sz="12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затрат, но не более </a:t>
              </a:r>
              <a:r>
                <a:rPr lang="ru-RU" sz="1200" b="1" kern="1200" dirty="0">
                  <a:solidFill>
                    <a:srgbClr val="ED7D31">
                      <a:lumMod val="50000"/>
                    </a:srgb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r>
                <a:rPr lang="ru-RU" sz="12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млн. рублей из расчета на одного переработчика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6AF86098-10C1-4E69-91CC-D479119FE3CE}"/>
              </a:ext>
            </a:extLst>
          </p:cNvPr>
          <p:cNvGrpSpPr/>
          <p:nvPr/>
        </p:nvGrpSpPr>
        <p:grpSpPr>
          <a:xfrm>
            <a:off x="5467835" y="3401653"/>
            <a:ext cx="3215329" cy="883516"/>
            <a:chOff x="5392561" y="590749"/>
            <a:chExt cx="3215329" cy="687204"/>
          </a:xfrm>
        </p:grpSpPr>
        <p:sp>
          <p:nvSpPr>
            <p:cNvPr id="44" name="Стрелка: шеврон 43">
              <a:extLst>
                <a:ext uri="{FF2B5EF4-FFF2-40B4-BE49-F238E27FC236}">
                  <a16:creationId xmlns:a16="http://schemas.microsoft.com/office/drawing/2014/main" id="{8894F0EF-A6F7-4729-8117-BF804A1A872D}"/>
                </a:ext>
              </a:extLst>
            </p:cNvPr>
            <p:cNvSpPr/>
            <p:nvPr/>
          </p:nvSpPr>
          <p:spPr>
            <a:xfrm>
              <a:off x="5392561" y="590749"/>
              <a:ext cx="3215329" cy="687204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Стрелка: шеврон 4">
              <a:extLst>
                <a:ext uri="{FF2B5EF4-FFF2-40B4-BE49-F238E27FC236}">
                  <a16:creationId xmlns:a16="http://schemas.microsoft.com/office/drawing/2014/main" id="{A9E3CFCE-F2C2-4285-9B93-37981247237B}"/>
                </a:ext>
              </a:extLst>
            </p:cNvPr>
            <p:cNvSpPr txBox="1"/>
            <p:nvPr/>
          </p:nvSpPr>
          <p:spPr>
            <a:xfrm>
              <a:off x="5736163" y="597494"/>
              <a:ext cx="2528125" cy="6804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Семенной материал овощей и картофеля, а также поголовье КРС, овец и коз передаются самозанятому ЛПХ на условиях </a:t>
              </a:r>
              <a:r>
                <a:rPr lang="ru-RU" sz="1200" b="1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агроконтракта</a:t>
              </a:r>
              <a:endParaRPr lang="ru-RU" sz="12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BE36A283-D9FB-4476-8050-61AA9991E87E}"/>
              </a:ext>
            </a:extLst>
          </p:cNvPr>
          <p:cNvGrpSpPr/>
          <p:nvPr/>
        </p:nvGrpSpPr>
        <p:grpSpPr>
          <a:xfrm>
            <a:off x="2949988" y="4368004"/>
            <a:ext cx="3215329" cy="817461"/>
            <a:chOff x="4287962" y="1372023"/>
            <a:chExt cx="2675238" cy="599854"/>
          </a:xfrm>
        </p:grpSpPr>
        <p:sp>
          <p:nvSpPr>
            <p:cNvPr id="47" name="Стрелка: шеврон 46">
              <a:extLst>
                <a:ext uri="{FF2B5EF4-FFF2-40B4-BE49-F238E27FC236}">
                  <a16:creationId xmlns:a16="http://schemas.microsoft.com/office/drawing/2014/main" id="{DD2986FD-FEB5-4CAC-85B6-71668E62789A}"/>
                </a:ext>
              </a:extLst>
            </p:cNvPr>
            <p:cNvSpPr/>
            <p:nvPr/>
          </p:nvSpPr>
          <p:spPr>
            <a:xfrm>
              <a:off x="4287962" y="1372023"/>
              <a:ext cx="2675238" cy="599854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Стрелка: шеврон 4">
              <a:extLst>
                <a:ext uri="{FF2B5EF4-FFF2-40B4-BE49-F238E27FC236}">
                  <a16:creationId xmlns:a16="http://schemas.microsoft.com/office/drawing/2014/main" id="{EE09836E-0845-47FF-A0C2-B4D16E8717BA}"/>
                </a:ext>
              </a:extLst>
            </p:cNvPr>
            <p:cNvSpPr txBox="1"/>
            <p:nvPr/>
          </p:nvSpPr>
          <p:spPr>
            <a:xfrm>
              <a:off x="4587889" y="1372023"/>
              <a:ext cx="2075384" cy="599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6985" rIns="0" bIns="698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1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60184C0-7346-48D6-BDF9-5E1F2AE4C966}"/>
              </a:ext>
            </a:extLst>
          </p:cNvPr>
          <p:cNvSpPr txBox="1"/>
          <p:nvPr/>
        </p:nvSpPr>
        <p:spPr>
          <a:xfrm>
            <a:off x="3110320" y="4368004"/>
            <a:ext cx="2695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33400">
              <a:spcBef>
                <a:spcPct val="0"/>
              </a:spcBef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составляет от </a:t>
            </a:r>
            <a:r>
              <a:rPr lang="ru-RU" sz="12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2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затрат но не более </a:t>
            </a:r>
            <a:r>
              <a:rPr lang="ru-RU" sz="12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5,0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млн. руб.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(зависит от стоимости закупленной продукции) </a:t>
            </a:r>
            <a:endParaRPr lang="ru-RU" sz="1200" dirty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9A80A91-31AA-4FC1-9461-E5F2B6FA8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839" y="4360421"/>
            <a:ext cx="5677109" cy="81560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1A856A7-4DC9-4323-A9E7-E7E20BF86CBE}"/>
              </a:ext>
            </a:extLst>
          </p:cNvPr>
          <p:cNvSpPr txBox="1"/>
          <p:nvPr/>
        </p:nvSpPr>
        <p:spPr>
          <a:xfrm>
            <a:off x="6571460" y="4423403"/>
            <a:ext cx="4563952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стоимость продукции от </a:t>
            </a:r>
            <a:r>
              <a:rPr lang="ru-RU" sz="12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100,0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до </a:t>
            </a:r>
            <a:r>
              <a:rPr lang="ru-RU" sz="12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3000,0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</a:t>
            </a:r>
          </a:p>
          <a:p>
            <a:pPr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стоимость продукции от </a:t>
            </a:r>
            <a:r>
              <a:rPr lang="ru-RU" sz="12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3001,0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до </a:t>
            </a:r>
            <a:r>
              <a:rPr lang="ru-RU" sz="12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5000,0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</a:p>
          <a:p>
            <a:pPr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стоимость продукции более </a:t>
            </a:r>
            <a:r>
              <a:rPr lang="ru-RU" sz="12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5000,0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89E7F79-C216-4F70-80DD-9D295B4E2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561" y="5294065"/>
            <a:ext cx="3429000" cy="811997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FDED4F53-EDD1-4C6E-8468-7866D8AC2B1F}"/>
              </a:ext>
            </a:extLst>
          </p:cNvPr>
          <p:cNvSpPr txBox="1"/>
          <p:nvPr/>
        </p:nvSpPr>
        <p:spPr>
          <a:xfrm>
            <a:off x="3266270" y="5376897"/>
            <a:ext cx="2396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субсидии составляет от </a:t>
            </a:r>
            <a:r>
              <a:rPr lang="ru-RU" sz="12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2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</a:t>
            </a:r>
          </a:p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(зависит от выручки </a:t>
            </a:r>
            <a:r>
              <a:rPr lang="ru-RU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86A7016-44A9-4918-BA42-209D0D933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3032" y="5301602"/>
            <a:ext cx="6043629" cy="815609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5127ED65-4C71-452F-9D10-7BBC2CC40FD3}"/>
              </a:ext>
            </a:extLst>
          </p:cNvPr>
          <p:cNvSpPr txBox="1"/>
          <p:nvPr/>
        </p:nvSpPr>
        <p:spPr>
          <a:xfrm>
            <a:off x="6801001" y="5373522"/>
            <a:ext cx="391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выручка от </a:t>
            </a:r>
            <a:r>
              <a:rPr lang="ru-RU" sz="12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100,0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до </a:t>
            </a:r>
            <a:r>
              <a:rPr lang="ru-RU" sz="12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5000,0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</a:t>
            </a:r>
          </a:p>
          <a:p>
            <a:r>
              <a:rPr lang="ru-RU" sz="12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выручка от </a:t>
            </a:r>
            <a:r>
              <a:rPr lang="ru-RU" sz="12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5001,0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до </a:t>
            </a:r>
            <a:r>
              <a:rPr lang="ru-RU" sz="12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25000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,0 тыс. руб.</a:t>
            </a:r>
          </a:p>
          <a:p>
            <a:r>
              <a:rPr lang="ru-RU" sz="12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выручка более </a:t>
            </a:r>
            <a:r>
              <a:rPr lang="ru-RU" sz="12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25000,0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66186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15">
            <a:extLst>
              <a:ext uri="{FF2B5EF4-FFF2-40B4-BE49-F238E27FC236}">
                <a16:creationId xmlns:a16="http://schemas.microsoft.com/office/drawing/2014/main" id="{B356E883-2BF2-4101-90BF-447EB73F273F}"/>
              </a:ext>
            </a:extLst>
          </p:cNvPr>
          <p:cNvSpPr/>
          <p:nvPr/>
        </p:nvSpPr>
        <p:spPr>
          <a:xfrm>
            <a:off x="10494335" y="6385199"/>
            <a:ext cx="964151" cy="625026"/>
          </a:xfrm>
          <a:custGeom>
            <a:avLst/>
            <a:gdLst>
              <a:gd name="connsiteX0" fmla="*/ 0 w 1095154"/>
              <a:gd name="connsiteY0" fmla="*/ 0 h 1531088"/>
              <a:gd name="connsiteX1" fmla="*/ 1095154 w 1095154"/>
              <a:gd name="connsiteY1" fmla="*/ 0 h 1531088"/>
              <a:gd name="connsiteX2" fmla="*/ 1095154 w 1095154"/>
              <a:gd name="connsiteY2" fmla="*/ 1531088 h 1531088"/>
              <a:gd name="connsiteX3" fmla="*/ 0 w 1095154"/>
              <a:gd name="connsiteY3" fmla="*/ 1531088 h 1531088"/>
              <a:gd name="connsiteX4" fmla="*/ 0 w 1095154"/>
              <a:gd name="connsiteY4" fmla="*/ 0 h 1531088"/>
              <a:gd name="connsiteX0" fmla="*/ 0 w 2211573"/>
              <a:gd name="connsiteY0" fmla="*/ 0 h 1541721"/>
              <a:gd name="connsiteX1" fmla="*/ 2211573 w 2211573"/>
              <a:gd name="connsiteY1" fmla="*/ 10633 h 1541721"/>
              <a:gd name="connsiteX2" fmla="*/ 2211573 w 2211573"/>
              <a:gd name="connsiteY2" fmla="*/ 1541721 h 1541721"/>
              <a:gd name="connsiteX3" fmla="*/ 1116419 w 2211573"/>
              <a:gd name="connsiteY3" fmla="*/ 1541721 h 1541721"/>
              <a:gd name="connsiteX4" fmla="*/ 0 w 2211573"/>
              <a:gd name="connsiteY4" fmla="*/ 0 h 1541721"/>
              <a:gd name="connsiteX0" fmla="*/ 0 w 2211573"/>
              <a:gd name="connsiteY0" fmla="*/ 10632 h 1552353"/>
              <a:gd name="connsiteX1" fmla="*/ 1084522 w 2211573"/>
              <a:gd name="connsiteY1" fmla="*/ 0 h 1552353"/>
              <a:gd name="connsiteX2" fmla="*/ 2211573 w 2211573"/>
              <a:gd name="connsiteY2" fmla="*/ 1552353 h 1552353"/>
              <a:gd name="connsiteX3" fmla="*/ 1116419 w 2211573"/>
              <a:gd name="connsiteY3" fmla="*/ 1552353 h 1552353"/>
              <a:gd name="connsiteX4" fmla="*/ 0 w 2211573"/>
              <a:gd name="connsiteY4" fmla="*/ 10632 h 155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1573" h="1552353">
                <a:moveTo>
                  <a:pt x="0" y="10632"/>
                </a:moveTo>
                <a:lnTo>
                  <a:pt x="1084522" y="0"/>
                </a:lnTo>
                <a:lnTo>
                  <a:pt x="2211573" y="1552353"/>
                </a:lnTo>
                <a:lnTo>
                  <a:pt x="1116419" y="1552353"/>
                </a:lnTo>
                <a:lnTo>
                  <a:pt x="0" y="1063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C4BF0F2A-B79A-4EEA-82F6-0AF4F192CC98}"/>
              </a:ext>
            </a:extLst>
          </p:cNvPr>
          <p:cNvSpPr/>
          <p:nvPr/>
        </p:nvSpPr>
        <p:spPr>
          <a:xfrm>
            <a:off x="12561" y="6405451"/>
            <a:ext cx="12192000" cy="44656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12192001" cy="1158506"/>
            <a:chOff x="-1" y="-7331"/>
            <a:chExt cx="12192001" cy="1158506"/>
          </a:xfrm>
          <a:solidFill>
            <a:schemeClr val="accent5">
              <a:lumMod val="75000"/>
            </a:schemeClr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53292DC0-86C3-4735-A21A-D80EA822B24D}"/>
                </a:ext>
              </a:extLst>
            </p:cNvPr>
            <p:cNvSpPr/>
            <p:nvPr/>
          </p:nvSpPr>
          <p:spPr>
            <a:xfrm>
              <a:off x="0" y="-7331"/>
              <a:ext cx="12192000" cy="6820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араллелограмм 14"/>
            <p:cNvSpPr/>
            <p:nvPr/>
          </p:nvSpPr>
          <p:spPr>
            <a:xfrm flipH="1">
              <a:off x="-1" y="1"/>
              <a:ext cx="7984407" cy="1151174"/>
            </a:xfrm>
            <a:prstGeom prst="parallelogram">
              <a:avLst>
                <a:gd name="adj" fmla="val 7136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2282-B7DF-43F1-9C33-3E45A913D99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AutoShape 4" descr="картофель картофель скачать бесплатно - Запеченный картофель картофель  по-деревенски соль картофель, запеченный фасоль - Картофель Высокого  Качества В Формате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AutoShape 6" descr="картофель картофель скачать бесплатно - Запеченный картофель картофель  по-деревенски соль картофель, запеченный фасоль - Картофель Высокого  Качества В Формате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179567-28D7-4639-A509-795B34489CE1}"/>
              </a:ext>
            </a:extLst>
          </p:cNvPr>
          <p:cNvSpPr txBox="1"/>
          <p:nvPr/>
        </p:nvSpPr>
        <p:spPr>
          <a:xfrm>
            <a:off x="705551" y="588670"/>
            <a:ext cx="7274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МЕРЫ ГОСУДАРСТВЕННОЙ ПОДДЕРЖКИ</a:t>
            </a:r>
          </a:p>
        </p:txBody>
      </p:sp>
      <p:sp>
        <p:nvSpPr>
          <p:cNvPr id="5" name="AutoShape 4" descr="meat icon Stock-Vektorgrafik | Adobe St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meat icon Stock-Vektorgrafik | Adobe Stoc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D29A32CA-28BD-41FB-BC4D-70E82EE04714}"/>
              </a:ext>
            </a:extLst>
          </p:cNvPr>
          <p:cNvSpPr/>
          <p:nvPr/>
        </p:nvSpPr>
        <p:spPr>
          <a:xfrm>
            <a:off x="765175" y="1329285"/>
            <a:ext cx="10494335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расширена программа льготного кредитования, на 20.04.2023 одобрено льготных кредитов                    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заемщикам на сумму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750,8 млн. руб.                                                                                                              </a:t>
            </a:r>
            <a:r>
              <a:rPr lang="ru-RU" sz="1600" b="1" i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(включена поддержка ЛПХ, применяющих налог на профессиональный доход)</a:t>
            </a:r>
          </a:p>
          <a:p>
            <a:pPr marL="285750" indent="-285750" algn="just">
              <a:lnSpc>
                <a:spcPts val="192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традиционных сельскохозяйственных ярмарок, в т.ч. фестиваль фермерской еды «Своё»    </a:t>
            </a:r>
            <a:r>
              <a:rPr lang="ru-RU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поддержкой АО «Россельхозбанк»)</a:t>
            </a:r>
          </a:p>
          <a:p>
            <a:pPr marL="285750" indent="-285750" algn="just">
              <a:lnSpc>
                <a:spcPts val="192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 пилотный магазин по франшизе «Фермерский островок» </a:t>
            </a:r>
            <a:r>
              <a:rPr lang="ru-RU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(совместно с Корпорацией МСП)</a:t>
            </a:r>
          </a:p>
          <a:p>
            <a:pPr marL="285750" indent="-285750" algn="just">
              <a:lnSpc>
                <a:spcPts val="192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земель сельхозназначения для К(Ф)Х без торгов</a:t>
            </a:r>
          </a:p>
          <a:p>
            <a:pPr marL="285750" indent="-285750" algn="just">
              <a:lnSpc>
                <a:spcPts val="192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на проведение кадастровых работ и подготовку проектов межевания.                            Запланировано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8,8 млн. руб.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земельные участки общей площадью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га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CCA89C1-502C-4FA5-93BC-D756CF373D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t="27284" r="-12" b="13086"/>
          <a:stretch/>
        </p:blipFill>
        <p:spPr>
          <a:xfrm>
            <a:off x="207113" y="4782420"/>
            <a:ext cx="2930670" cy="1590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Picture 2" descr="В Улан-Удэ проходит фестиваль фермерских хозяйств &amp;quot;Своё&amp;quot;">
            <a:extLst>
              <a:ext uri="{FF2B5EF4-FFF2-40B4-BE49-F238E27FC236}">
                <a16:creationId xmlns:a16="http://schemas.microsoft.com/office/drawing/2014/main" id="{CA95E040-2119-4C70-B85C-B9EC48D99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" t="2262" r="305" b="142"/>
          <a:stretch/>
        </p:blipFill>
        <p:spPr bwMode="auto">
          <a:xfrm>
            <a:off x="3144188" y="4782420"/>
            <a:ext cx="2868154" cy="1635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E52C46D-07DF-4A8E-8C82-A49A45E78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747" y="4787203"/>
            <a:ext cx="2712500" cy="1625778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4288822-E45C-4A97-86AC-D54AA213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52" y="4765885"/>
            <a:ext cx="2868153" cy="1590465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15">
            <a:extLst>
              <a:ext uri="{FF2B5EF4-FFF2-40B4-BE49-F238E27FC236}">
                <a16:creationId xmlns:a16="http://schemas.microsoft.com/office/drawing/2014/main" id="{66EA43BE-026A-42AB-A251-772CBC5C9B74}"/>
              </a:ext>
            </a:extLst>
          </p:cNvPr>
          <p:cNvSpPr/>
          <p:nvPr/>
        </p:nvSpPr>
        <p:spPr>
          <a:xfrm>
            <a:off x="10457494" y="6091773"/>
            <a:ext cx="1355837" cy="788824"/>
          </a:xfrm>
          <a:custGeom>
            <a:avLst/>
            <a:gdLst>
              <a:gd name="connsiteX0" fmla="*/ 0 w 1095154"/>
              <a:gd name="connsiteY0" fmla="*/ 0 h 1531088"/>
              <a:gd name="connsiteX1" fmla="*/ 1095154 w 1095154"/>
              <a:gd name="connsiteY1" fmla="*/ 0 h 1531088"/>
              <a:gd name="connsiteX2" fmla="*/ 1095154 w 1095154"/>
              <a:gd name="connsiteY2" fmla="*/ 1531088 h 1531088"/>
              <a:gd name="connsiteX3" fmla="*/ 0 w 1095154"/>
              <a:gd name="connsiteY3" fmla="*/ 1531088 h 1531088"/>
              <a:gd name="connsiteX4" fmla="*/ 0 w 1095154"/>
              <a:gd name="connsiteY4" fmla="*/ 0 h 1531088"/>
              <a:gd name="connsiteX0" fmla="*/ 0 w 2211573"/>
              <a:gd name="connsiteY0" fmla="*/ 0 h 1541721"/>
              <a:gd name="connsiteX1" fmla="*/ 2211573 w 2211573"/>
              <a:gd name="connsiteY1" fmla="*/ 10633 h 1541721"/>
              <a:gd name="connsiteX2" fmla="*/ 2211573 w 2211573"/>
              <a:gd name="connsiteY2" fmla="*/ 1541721 h 1541721"/>
              <a:gd name="connsiteX3" fmla="*/ 1116419 w 2211573"/>
              <a:gd name="connsiteY3" fmla="*/ 1541721 h 1541721"/>
              <a:gd name="connsiteX4" fmla="*/ 0 w 2211573"/>
              <a:gd name="connsiteY4" fmla="*/ 0 h 1541721"/>
              <a:gd name="connsiteX0" fmla="*/ 0 w 2211573"/>
              <a:gd name="connsiteY0" fmla="*/ 10632 h 1552353"/>
              <a:gd name="connsiteX1" fmla="*/ 1084522 w 2211573"/>
              <a:gd name="connsiteY1" fmla="*/ 0 h 1552353"/>
              <a:gd name="connsiteX2" fmla="*/ 2211573 w 2211573"/>
              <a:gd name="connsiteY2" fmla="*/ 1552353 h 1552353"/>
              <a:gd name="connsiteX3" fmla="*/ 1116419 w 2211573"/>
              <a:gd name="connsiteY3" fmla="*/ 1552353 h 1552353"/>
              <a:gd name="connsiteX4" fmla="*/ 0 w 2211573"/>
              <a:gd name="connsiteY4" fmla="*/ 10632 h 155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1573" h="1552353">
                <a:moveTo>
                  <a:pt x="0" y="10632"/>
                </a:moveTo>
                <a:lnTo>
                  <a:pt x="1084522" y="0"/>
                </a:lnTo>
                <a:lnTo>
                  <a:pt x="2211573" y="1552353"/>
                </a:lnTo>
                <a:lnTo>
                  <a:pt x="1116419" y="1552353"/>
                </a:lnTo>
                <a:lnTo>
                  <a:pt x="0" y="1063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68" name="Picture 6" descr="C:\Users\user\Pictures\Наш Логотипы флаги\Логотип МСХП РБ Тотал copy.png">
            <a:extLst>
              <a:ext uri="{FF2B5EF4-FFF2-40B4-BE49-F238E27FC236}">
                <a16:creationId xmlns:a16="http://schemas.microsoft.com/office/drawing/2014/main" id="{77F63AF7-8047-41AB-A667-FCF7AA820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51459" y="237553"/>
            <a:ext cx="1376070" cy="114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713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5">
            <a:extLst>
              <a:ext uri="{FF2B5EF4-FFF2-40B4-BE49-F238E27FC236}">
                <a16:creationId xmlns:a16="http://schemas.microsoft.com/office/drawing/2014/main" id="{B356E883-2BF2-4101-90BF-447EB73F273F}"/>
              </a:ext>
            </a:extLst>
          </p:cNvPr>
          <p:cNvSpPr/>
          <p:nvPr/>
        </p:nvSpPr>
        <p:spPr>
          <a:xfrm>
            <a:off x="10494335" y="6385199"/>
            <a:ext cx="964151" cy="625026"/>
          </a:xfrm>
          <a:custGeom>
            <a:avLst/>
            <a:gdLst>
              <a:gd name="connsiteX0" fmla="*/ 0 w 1095154"/>
              <a:gd name="connsiteY0" fmla="*/ 0 h 1531088"/>
              <a:gd name="connsiteX1" fmla="*/ 1095154 w 1095154"/>
              <a:gd name="connsiteY1" fmla="*/ 0 h 1531088"/>
              <a:gd name="connsiteX2" fmla="*/ 1095154 w 1095154"/>
              <a:gd name="connsiteY2" fmla="*/ 1531088 h 1531088"/>
              <a:gd name="connsiteX3" fmla="*/ 0 w 1095154"/>
              <a:gd name="connsiteY3" fmla="*/ 1531088 h 1531088"/>
              <a:gd name="connsiteX4" fmla="*/ 0 w 1095154"/>
              <a:gd name="connsiteY4" fmla="*/ 0 h 1531088"/>
              <a:gd name="connsiteX0" fmla="*/ 0 w 2211573"/>
              <a:gd name="connsiteY0" fmla="*/ 0 h 1541721"/>
              <a:gd name="connsiteX1" fmla="*/ 2211573 w 2211573"/>
              <a:gd name="connsiteY1" fmla="*/ 10633 h 1541721"/>
              <a:gd name="connsiteX2" fmla="*/ 2211573 w 2211573"/>
              <a:gd name="connsiteY2" fmla="*/ 1541721 h 1541721"/>
              <a:gd name="connsiteX3" fmla="*/ 1116419 w 2211573"/>
              <a:gd name="connsiteY3" fmla="*/ 1541721 h 1541721"/>
              <a:gd name="connsiteX4" fmla="*/ 0 w 2211573"/>
              <a:gd name="connsiteY4" fmla="*/ 0 h 1541721"/>
              <a:gd name="connsiteX0" fmla="*/ 0 w 2211573"/>
              <a:gd name="connsiteY0" fmla="*/ 10632 h 1552353"/>
              <a:gd name="connsiteX1" fmla="*/ 1084522 w 2211573"/>
              <a:gd name="connsiteY1" fmla="*/ 0 h 1552353"/>
              <a:gd name="connsiteX2" fmla="*/ 2211573 w 2211573"/>
              <a:gd name="connsiteY2" fmla="*/ 1552353 h 1552353"/>
              <a:gd name="connsiteX3" fmla="*/ 1116419 w 2211573"/>
              <a:gd name="connsiteY3" fmla="*/ 1552353 h 1552353"/>
              <a:gd name="connsiteX4" fmla="*/ 0 w 2211573"/>
              <a:gd name="connsiteY4" fmla="*/ 10632 h 155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1573" h="1552353">
                <a:moveTo>
                  <a:pt x="0" y="10632"/>
                </a:moveTo>
                <a:lnTo>
                  <a:pt x="1084522" y="0"/>
                </a:lnTo>
                <a:lnTo>
                  <a:pt x="2211573" y="1552353"/>
                </a:lnTo>
                <a:lnTo>
                  <a:pt x="1116419" y="1552353"/>
                </a:lnTo>
                <a:lnTo>
                  <a:pt x="0" y="1063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4BF0F2A-B79A-4EEA-82F6-0AF4F192CC98}"/>
              </a:ext>
            </a:extLst>
          </p:cNvPr>
          <p:cNvSpPr/>
          <p:nvPr/>
        </p:nvSpPr>
        <p:spPr>
          <a:xfrm>
            <a:off x="12561" y="6405451"/>
            <a:ext cx="12192000" cy="44656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-1" y="-2284"/>
            <a:ext cx="12192001" cy="1025213"/>
            <a:chOff x="-1" y="-7331"/>
            <a:chExt cx="12192001" cy="1025213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53292DC0-86C3-4735-A21A-D80EA822B24D}"/>
                </a:ext>
              </a:extLst>
            </p:cNvPr>
            <p:cNvSpPr/>
            <p:nvPr/>
          </p:nvSpPr>
          <p:spPr>
            <a:xfrm>
              <a:off x="0" y="-7331"/>
              <a:ext cx="12192000" cy="682099"/>
            </a:xfrm>
            <a:prstGeom prst="rect">
              <a:avLst/>
            </a:prstGeom>
            <a:solidFill>
              <a:srgbClr val="035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араллелограмм 14"/>
            <p:cNvSpPr/>
            <p:nvPr/>
          </p:nvSpPr>
          <p:spPr>
            <a:xfrm flipH="1">
              <a:off x="-1" y="1"/>
              <a:ext cx="7984407" cy="1017881"/>
            </a:xfrm>
            <a:prstGeom prst="parallelogram">
              <a:avLst>
                <a:gd name="adj" fmla="val 71364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770031" y="481199"/>
            <a:ext cx="4956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Планы и перспективы развития АПК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0A6F83-0A5D-4154-998E-AB680CF8356D}"/>
              </a:ext>
            </a:extLst>
          </p:cNvPr>
          <p:cNvSpPr txBox="1"/>
          <p:nvPr/>
        </p:nvSpPr>
        <p:spPr>
          <a:xfrm>
            <a:off x="80621" y="1074956"/>
            <a:ext cx="61670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посевной площади, в т. ч. по техническим и масличным культурам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91C1BD-25A1-4539-87AB-076A0CF7CC2E}"/>
              </a:ext>
            </a:extLst>
          </p:cNvPr>
          <p:cNvSpPr txBox="1"/>
          <p:nvPr/>
        </p:nvSpPr>
        <p:spPr>
          <a:xfrm>
            <a:off x="51422" y="3964118"/>
            <a:ext cx="60571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маточного поголовья КРС мясных пород и овец в товарном секторе не менее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 в год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7DC0D22-0364-453F-9D28-554591A520C2}"/>
              </a:ext>
            </a:extLst>
          </p:cNvPr>
          <p:cNvSpPr txBox="1"/>
          <p:nvPr/>
        </p:nvSpPr>
        <p:spPr>
          <a:xfrm>
            <a:off x="51422" y="4756674"/>
            <a:ext cx="595859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новых субъектов предпринимательства: </a:t>
            </a:r>
          </a:p>
          <a:p>
            <a:pPr marL="269875">
              <a:defRPr/>
            </a:pP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конкурсного отбора </a:t>
            </a:r>
            <a:r>
              <a:rPr lang="ru-RU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 году </a:t>
            </a: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планируется предоставление грантов: </a:t>
            </a:r>
          </a:p>
          <a:p>
            <a:pPr marL="555625" indent="-285750">
              <a:buFont typeface="Wingdings" panose="05000000000000000000" pitchFamily="2" charset="2"/>
              <a:buChar char="ü"/>
              <a:defRPr/>
            </a:pPr>
            <a:r>
              <a:rPr lang="ru-R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Агростартап</a:t>
            </a: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15 ед.</a:t>
            </a:r>
          </a:p>
          <a:p>
            <a:pPr marL="555625" indent="-285750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емейные</a:t>
            </a: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фермы – 5 ед.</a:t>
            </a:r>
          </a:p>
          <a:p>
            <a:pPr marL="555625" indent="-285750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развитие </a:t>
            </a:r>
            <a:r>
              <a:rPr lang="ru-R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 ед.</a:t>
            </a:r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5D00F0-A5E5-4DAB-BBF9-83C3E3FA9959}"/>
              </a:ext>
            </a:extLst>
          </p:cNvPr>
          <p:cNvSpPr txBox="1"/>
          <p:nvPr/>
        </p:nvSpPr>
        <p:spPr>
          <a:xfrm>
            <a:off x="6473251" y="1100988"/>
            <a:ext cx="562561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 в эксплуатацию производственных объектов в сельском хозяйстве по ранее полученным грантам:</a:t>
            </a: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 году </a:t>
            </a: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производственных объектов (1 МТФ, 10    мясных ферм, 3 фермы мясо –молочного направления) </a:t>
            </a:r>
            <a:r>
              <a:rPr lang="ru-RU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+ 30 млн. руб. валовой продукции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A7218B5-3069-49CA-AF14-BD5C4EC83530}"/>
              </a:ext>
            </a:extLst>
          </p:cNvPr>
          <p:cNvSpPr txBox="1"/>
          <p:nvPr/>
        </p:nvSpPr>
        <p:spPr>
          <a:xfrm>
            <a:off x="51422" y="3176167"/>
            <a:ext cx="55452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реализации федерального проекта «Развитие овощеводства и картофелеводства»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F54BC4-1619-474B-AEFE-DF3B2C6ABCBA}"/>
              </a:ext>
            </a:extLst>
          </p:cNvPr>
          <p:cNvSpPr txBox="1"/>
          <p:nvPr/>
        </p:nvSpPr>
        <p:spPr>
          <a:xfrm>
            <a:off x="6422452" y="2416132"/>
            <a:ext cx="52700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МТФ 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130 гол. и 200 гол. в Прибайкальском районе </a:t>
            </a: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(СПК «Прибайкалец»)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МТФ 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200 гол. в Бичурском районе </a:t>
            </a: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(СПК «Еланская гречиха»)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52282-B7DF-43F1-9C33-3E45A913D99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0A6F83-0A5D-4154-998E-AB680CF8356D}"/>
              </a:ext>
            </a:extLst>
          </p:cNvPr>
          <p:cNvSpPr txBox="1"/>
          <p:nvPr/>
        </p:nvSpPr>
        <p:spPr>
          <a:xfrm>
            <a:off x="80622" y="1703164"/>
            <a:ext cx="616700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урожайности сельскохозяйственных культур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F391C1BD-25A1-4539-87AB-076A0CF7CC2E}"/>
              </a:ext>
            </a:extLst>
          </p:cNvPr>
          <p:cNvSpPr txBox="1"/>
          <p:nvPr/>
        </p:nvSpPr>
        <p:spPr>
          <a:xfrm>
            <a:off x="6422452" y="3567195"/>
            <a:ext cx="56256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проектов по строительству откормочных площадок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0A6F83-0A5D-4154-998E-AB680CF8356D}"/>
              </a:ext>
            </a:extLst>
          </p:cNvPr>
          <p:cNvSpPr txBox="1"/>
          <p:nvPr/>
        </p:nvSpPr>
        <p:spPr>
          <a:xfrm>
            <a:off x="80621" y="2197738"/>
            <a:ext cx="57783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Межевание земельных участков и проведение кадастровых работ с последующим внесением в ЕГРН </a:t>
            </a: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(5,0 тыс. га)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2080BF-DF24-429A-9DC6-999AAC146319}"/>
              </a:ext>
            </a:extLst>
          </p:cNvPr>
          <p:cNvSpPr txBox="1"/>
          <p:nvPr/>
        </p:nvSpPr>
        <p:spPr>
          <a:xfrm>
            <a:off x="6422452" y="4241204"/>
            <a:ext cx="553248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убойных пунктов в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</a:t>
            </a:r>
            <a:endParaRPr lang="ru-RU" sz="1700" i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028781-AB99-4DF1-893F-24EA65195FFB}"/>
              </a:ext>
            </a:extLst>
          </p:cNvPr>
          <p:cNvSpPr txBox="1"/>
          <p:nvPr/>
        </p:nvSpPr>
        <p:spPr>
          <a:xfrm>
            <a:off x="6422452" y="4969341"/>
            <a:ext cx="586363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 на полную производственную мощность 2-й очереди АО «Свинокомплекс «Восточно-Сибирский» </a:t>
            </a:r>
          </a:p>
          <a:p>
            <a:pPr marL="269875">
              <a:defRPr/>
            </a:pP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+ 9 тыс. тонн мяса свинины в год</a:t>
            </a:r>
          </a:p>
          <a:p>
            <a:pPr marL="269875">
              <a:defRPr/>
            </a:pP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+157 новых рабочих мест</a:t>
            </a:r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15">
            <a:extLst>
              <a:ext uri="{FF2B5EF4-FFF2-40B4-BE49-F238E27FC236}">
                <a16:creationId xmlns:a16="http://schemas.microsoft.com/office/drawing/2014/main" id="{FE6D0358-9E47-481F-BC8C-C3D2009955B2}"/>
              </a:ext>
            </a:extLst>
          </p:cNvPr>
          <p:cNvSpPr/>
          <p:nvPr/>
        </p:nvSpPr>
        <p:spPr>
          <a:xfrm>
            <a:off x="10457494" y="6091773"/>
            <a:ext cx="1355837" cy="788824"/>
          </a:xfrm>
          <a:custGeom>
            <a:avLst/>
            <a:gdLst>
              <a:gd name="connsiteX0" fmla="*/ 0 w 1095154"/>
              <a:gd name="connsiteY0" fmla="*/ 0 h 1531088"/>
              <a:gd name="connsiteX1" fmla="*/ 1095154 w 1095154"/>
              <a:gd name="connsiteY1" fmla="*/ 0 h 1531088"/>
              <a:gd name="connsiteX2" fmla="*/ 1095154 w 1095154"/>
              <a:gd name="connsiteY2" fmla="*/ 1531088 h 1531088"/>
              <a:gd name="connsiteX3" fmla="*/ 0 w 1095154"/>
              <a:gd name="connsiteY3" fmla="*/ 1531088 h 1531088"/>
              <a:gd name="connsiteX4" fmla="*/ 0 w 1095154"/>
              <a:gd name="connsiteY4" fmla="*/ 0 h 1531088"/>
              <a:gd name="connsiteX0" fmla="*/ 0 w 2211573"/>
              <a:gd name="connsiteY0" fmla="*/ 0 h 1541721"/>
              <a:gd name="connsiteX1" fmla="*/ 2211573 w 2211573"/>
              <a:gd name="connsiteY1" fmla="*/ 10633 h 1541721"/>
              <a:gd name="connsiteX2" fmla="*/ 2211573 w 2211573"/>
              <a:gd name="connsiteY2" fmla="*/ 1541721 h 1541721"/>
              <a:gd name="connsiteX3" fmla="*/ 1116419 w 2211573"/>
              <a:gd name="connsiteY3" fmla="*/ 1541721 h 1541721"/>
              <a:gd name="connsiteX4" fmla="*/ 0 w 2211573"/>
              <a:gd name="connsiteY4" fmla="*/ 0 h 1541721"/>
              <a:gd name="connsiteX0" fmla="*/ 0 w 2211573"/>
              <a:gd name="connsiteY0" fmla="*/ 10632 h 1552353"/>
              <a:gd name="connsiteX1" fmla="*/ 1084522 w 2211573"/>
              <a:gd name="connsiteY1" fmla="*/ 0 h 1552353"/>
              <a:gd name="connsiteX2" fmla="*/ 2211573 w 2211573"/>
              <a:gd name="connsiteY2" fmla="*/ 1552353 h 1552353"/>
              <a:gd name="connsiteX3" fmla="*/ 1116419 w 2211573"/>
              <a:gd name="connsiteY3" fmla="*/ 1552353 h 1552353"/>
              <a:gd name="connsiteX4" fmla="*/ 0 w 2211573"/>
              <a:gd name="connsiteY4" fmla="*/ 10632 h 155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1573" h="1552353">
                <a:moveTo>
                  <a:pt x="0" y="10632"/>
                </a:moveTo>
                <a:lnTo>
                  <a:pt x="1084522" y="0"/>
                </a:lnTo>
                <a:lnTo>
                  <a:pt x="2211573" y="1552353"/>
                </a:lnTo>
                <a:lnTo>
                  <a:pt x="1116419" y="1552353"/>
                </a:lnTo>
                <a:lnTo>
                  <a:pt x="0" y="1063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28" name="Picture 6" descr="C:\Users\user\Pictures\Наш Логотипы флаги\Логотип МСХП РБ Тотал copy.png">
            <a:extLst>
              <a:ext uri="{FF2B5EF4-FFF2-40B4-BE49-F238E27FC236}">
                <a16:creationId xmlns:a16="http://schemas.microsoft.com/office/drawing/2014/main" id="{E246763B-7149-42A3-8AFA-4F0467D8A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7261" y="113167"/>
            <a:ext cx="1376070" cy="114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6413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" y="-1"/>
            <a:ext cx="12192002" cy="6877857"/>
            <a:chOff x="-2" y="-7332"/>
            <a:chExt cx="12192002" cy="6877857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53292DC0-86C3-4735-A21A-D80EA822B24D}"/>
                </a:ext>
              </a:extLst>
            </p:cNvPr>
            <p:cNvSpPr/>
            <p:nvPr/>
          </p:nvSpPr>
          <p:spPr>
            <a:xfrm>
              <a:off x="0" y="-7331"/>
              <a:ext cx="12192000" cy="6820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араллелограмм 14"/>
            <p:cNvSpPr/>
            <p:nvPr/>
          </p:nvSpPr>
          <p:spPr>
            <a:xfrm flipH="1">
              <a:off x="-2" y="-7332"/>
              <a:ext cx="12075460" cy="3756213"/>
            </a:xfrm>
            <a:prstGeom prst="parallelogram">
              <a:avLst>
                <a:gd name="adj" fmla="val 71364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4BF0F2A-B79A-4EEA-82F6-0AF4F192CC98}"/>
                </a:ext>
              </a:extLst>
            </p:cNvPr>
            <p:cNvSpPr/>
            <p:nvPr/>
          </p:nvSpPr>
          <p:spPr>
            <a:xfrm>
              <a:off x="0" y="6423958"/>
              <a:ext cx="12192000" cy="44656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" name="Picture 6" descr="C:\Users\user\Pictures\Наш Логотипы флаги\Логотип МСХП РБ Тотал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1459" y="237553"/>
            <a:ext cx="1376070" cy="114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65AF329-252C-439B-ADB9-B179148697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14" name="Прямоугольник 15">
            <a:extLst>
              <a:ext uri="{FF2B5EF4-FFF2-40B4-BE49-F238E27FC236}">
                <a16:creationId xmlns:a16="http://schemas.microsoft.com/office/drawing/2014/main" id="{024A5496-9F5D-422D-9682-E347820FB1DF}"/>
              </a:ext>
            </a:extLst>
          </p:cNvPr>
          <p:cNvSpPr/>
          <p:nvPr/>
        </p:nvSpPr>
        <p:spPr>
          <a:xfrm>
            <a:off x="10653882" y="6398100"/>
            <a:ext cx="964151" cy="625026"/>
          </a:xfrm>
          <a:custGeom>
            <a:avLst/>
            <a:gdLst>
              <a:gd name="connsiteX0" fmla="*/ 0 w 1095154"/>
              <a:gd name="connsiteY0" fmla="*/ 0 h 1531088"/>
              <a:gd name="connsiteX1" fmla="*/ 1095154 w 1095154"/>
              <a:gd name="connsiteY1" fmla="*/ 0 h 1531088"/>
              <a:gd name="connsiteX2" fmla="*/ 1095154 w 1095154"/>
              <a:gd name="connsiteY2" fmla="*/ 1531088 h 1531088"/>
              <a:gd name="connsiteX3" fmla="*/ 0 w 1095154"/>
              <a:gd name="connsiteY3" fmla="*/ 1531088 h 1531088"/>
              <a:gd name="connsiteX4" fmla="*/ 0 w 1095154"/>
              <a:gd name="connsiteY4" fmla="*/ 0 h 1531088"/>
              <a:gd name="connsiteX0" fmla="*/ 0 w 2211573"/>
              <a:gd name="connsiteY0" fmla="*/ 0 h 1541721"/>
              <a:gd name="connsiteX1" fmla="*/ 2211573 w 2211573"/>
              <a:gd name="connsiteY1" fmla="*/ 10633 h 1541721"/>
              <a:gd name="connsiteX2" fmla="*/ 2211573 w 2211573"/>
              <a:gd name="connsiteY2" fmla="*/ 1541721 h 1541721"/>
              <a:gd name="connsiteX3" fmla="*/ 1116419 w 2211573"/>
              <a:gd name="connsiteY3" fmla="*/ 1541721 h 1541721"/>
              <a:gd name="connsiteX4" fmla="*/ 0 w 2211573"/>
              <a:gd name="connsiteY4" fmla="*/ 0 h 1541721"/>
              <a:gd name="connsiteX0" fmla="*/ 0 w 2211573"/>
              <a:gd name="connsiteY0" fmla="*/ 10632 h 1552353"/>
              <a:gd name="connsiteX1" fmla="*/ 1084522 w 2211573"/>
              <a:gd name="connsiteY1" fmla="*/ 0 h 1552353"/>
              <a:gd name="connsiteX2" fmla="*/ 2211573 w 2211573"/>
              <a:gd name="connsiteY2" fmla="*/ 1552353 h 1552353"/>
              <a:gd name="connsiteX3" fmla="*/ 1116419 w 2211573"/>
              <a:gd name="connsiteY3" fmla="*/ 1552353 h 1552353"/>
              <a:gd name="connsiteX4" fmla="*/ 0 w 2211573"/>
              <a:gd name="connsiteY4" fmla="*/ 10632 h 155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1573" h="1552353">
                <a:moveTo>
                  <a:pt x="0" y="10632"/>
                </a:moveTo>
                <a:lnTo>
                  <a:pt x="1084522" y="0"/>
                </a:lnTo>
                <a:lnTo>
                  <a:pt x="2211573" y="1552353"/>
                </a:lnTo>
                <a:lnTo>
                  <a:pt x="1116419" y="1552353"/>
                </a:lnTo>
                <a:lnTo>
                  <a:pt x="0" y="1063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5">
            <a:extLst>
              <a:ext uri="{FF2B5EF4-FFF2-40B4-BE49-F238E27FC236}">
                <a16:creationId xmlns:a16="http://schemas.microsoft.com/office/drawing/2014/main" id="{5F742F4E-55B5-400E-925F-4BB8DED0A7CC}"/>
              </a:ext>
            </a:extLst>
          </p:cNvPr>
          <p:cNvSpPr/>
          <p:nvPr/>
        </p:nvSpPr>
        <p:spPr>
          <a:xfrm>
            <a:off x="10699382" y="5977288"/>
            <a:ext cx="1228147" cy="913870"/>
          </a:xfrm>
          <a:custGeom>
            <a:avLst/>
            <a:gdLst>
              <a:gd name="connsiteX0" fmla="*/ 0 w 1095154"/>
              <a:gd name="connsiteY0" fmla="*/ 0 h 1531088"/>
              <a:gd name="connsiteX1" fmla="*/ 1095154 w 1095154"/>
              <a:gd name="connsiteY1" fmla="*/ 0 h 1531088"/>
              <a:gd name="connsiteX2" fmla="*/ 1095154 w 1095154"/>
              <a:gd name="connsiteY2" fmla="*/ 1531088 h 1531088"/>
              <a:gd name="connsiteX3" fmla="*/ 0 w 1095154"/>
              <a:gd name="connsiteY3" fmla="*/ 1531088 h 1531088"/>
              <a:gd name="connsiteX4" fmla="*/ 0 w 1095154"/>
              <a:gd name="connsiteY4" fmla="*/ 0 h 1531088"/>
              <a:gd name="connsiteX0" fmla="*/ 0 w 2211573"/>
              <a:gd name="connsiteY0" fmla="*/ 0 h 1541721"/>
              <a:gd name="connsiteX1" fmla="*/ 2211573 w 2211573"/>
              <a:gd name="connsiteY1" fmla="*/ 10633 h 1541721"/>
              <a:gd name="connsiteX2" fmla="*/ 2211573 w 2211573"/>
              <a:gd name="connsiteY2" fmla="*/ 1541721 h 1541721"/>
              <a:gd name="connsiteX3" fmla="*/ 1116419 w 2211573"/>
              <a:gd name="connsiteY3" fmla="*/ 1541721 h 1541721"/>
              <a:gd name="connsiteX4" fmla="*/ 0 w 2211573"/>
              <a:gd name="connsiteY4" fmla="*/ 0 h 1541721"/>
              <a:gd name="connsiteX0" fmla="*/ 0 w 2211573"/>
              <a:gd name="connsiteY0" fmla="*/ 10632 h 1552353"/>
              <a:gd name="connsiteX1" fmla="*/ 1084522 w 2211573"/>
              <a:gd name="connsiteY1" fmla="*/ 0 h 1552353"/>
              <a:gd name="connsiteX2" fmla="*/ 2211573 w 2211573"/>
              <a:gd name="connsiteY2" fmla="*/ 1552353 h 1552353"/>
              <a:gd name="connsiteX3" fmla="*/ 1116419 w 2211573"/>
              <a:gd name="connsiteY3" fmla="*/ 1552353 h 1552353"/>
              <a:gd name="connsiteX4" fmla="*/ 0 w 2211573"/>
              <a:gd name="connsiteY4" fmla="*/ 10632 h 155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1573" h="1552353">
                <a:moveTo>
                  <a:pt x="0" y="10632"/>
                </a:moveTo>
                <a:lnTo>
                  <a:pt x="1084522" y="0"/>
                </a:lnTo>
                <a:lnTo>
                  <a:pt x="2211573" y="1552353"/>
                </a:lnTo>
                <a:lnTo>
                  <a:pt x="1116419" y="1552353"/>
                </a:lnTo>
                <a:lnTo>
                  <a:pt x="0" y="10632"/>
                </a:lnTo>
                <a:close/>
              </a:path>
            </a:pathLst>
          </a:cu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839375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7866</TotalTime>
  <Words>984</Words>
  <Application>Microsoft Office PowerPoint</Application>
  <PresentationFormat>Широкоэкранный</PresentationFormat>
  <Paragraphs>110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Calibri</vt:lpstr>
      <vt:lpstr>Wingdings</vt:lpstr>
      <vt:lpstr>Arial</vt:lpstr>
      <vt:lpstr>Times New Roman</vt:lpstr>
      <vt:lpstr>Stem</vt:lpstr>
      <vt:lpstr>Calibri Light</vt:lpstr>
      <vt:lpstr>Trebuchet MS</vt:lpstr>
      <vt:lpstr>Тема Office</vt:lpstr>
      <vt:lpstr>«Новые меры государственной поддержки субъектов АПК в 2023 году» </vt:lpstr>
      <vt:lpstr>Презентация PowerPoint</vt:lpstr>
      <vt:lpstr>Презентация PowerPoint</vt:lpstr>
      <vt:lpstr>Мероприятие: «Создание системы поддержки фермеров и развитие сельской кооперации» Направление: Субсидирование затрат СПоК и переработчиков, понесенных в текущем финансовом году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 Дружинина</dc:creator>
  <cp:lastModifiedBy>MCX.15</cp:lastModifiedBy>
  <cp:revision>499</cp:revision>
  <cp:lastPrinted>2023-03-28T06:08:59Z</cp:lastPrinted>
  <dcterms:created xsi:type="dcterms:W3CDTF">2020-02-01T04:08:05Z</dcterms:created>
  <dcterms:modified xsi:type="dcterms:W3CDTF">2023-04-20T02:05:30Z</dcterms:modified>
</cp:coreProperties>
</file>